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82" r:id="rId2"/>
    <p:sldId id="326" r:id="rId3"/>
    <p:sldId id="325" r:id="rId4"/>
    <p:sldId id="327" r:id="rId5"/>
    <p:sldId id="256" r:id="rId6"/>
    <p:sldId id="257" r:id="rId7"/>
    <p:sldId id="317" r:id="rId8"/>
    <p:sldId id="283" r:id="rId9"/>
    <p:sldId id="304" r:id="rId10"/>
    <p:sldId id="299" r:id="rId11"/>
    <p:sldId id="328" r:id="rId12"/>
    <p:sldId id="308" r:id="rId13"/>
    <p:sldId id="259" r:id="rId14"/>
    <p:sldId id="260" r:id="rId15"/>
    <p:sldId id="265" r:id="rId16"/>
    <p:sldId id="266" r:id="rId17"/>
    <p:sldId id="261" r:id="rId18"/>
    <p:sldId id="262" r:id="rId19"/>
    <p:sldId id="264" r:id="rId20"/>
    <p:sldId id="267" r:id="rId21"/>
    <p:sldId id="271" r:id="rId22"/>
    <p:sldId id="272" r:id="rId23"/>
    <p:sldId id="309" r:id="rId24"/>
    <p:sldId id="303" r:id="rId25"/>
    <p:sldId id="324" r:id="rId26"/>
    <p:sldId id="313" r:id="rId27"/>
    <p:sldId id="311" r:id="rId28"/>
    <p:sldId id="310" r:id="rId29"/>
    <p:sldId id="286" r:id="rId30"/>
    <p:sldId id="287" r:id="rId31"/>
    <p:sldId id="288" r:id="rId32"/>
    <p:sldId id="322" r:id="rId33"/>
    <p:sldId id="263" r:id="rId34"/>
    <p:sldId id="289" r:id="rId35"/>
    <p:sldId id="290" r:id="rId36"/>
    <p:sldId id="291" r:id="rId37"/>
    <p:sldId id="295" r:id="rId38"/>
    <p:sldId id="300" r:id="rId39"/>
    <p:sldId id="293" r:id="rId40"/>
    <p:sldId id="294" r:id="rId41"/>
    <p:sldId id="314" r:id="rId42"/>
    <p:sldId id="315" r:id="rId43"/>
    <p:sldId id="316" r:id="rId44"/>
    <p:sldId id="312" r:id="rId45"/>
    <p:sldId id="274" r:id="rId46"/>
    <p:sldId id="298" r:id="rId47"/>
    <p:sldId id="268" r:id="rId48"/>
    <p:sldId id="269" r:id="rId49"/>
    <p:sldId id="270" r:id="rId50"/>
    <p:sldId id="296" r:id="rId51"/>
    <p:sldId id="297" r:id="rId52"/>
    <p:sldId id="320" r:id="rId53"/>
    <p:sldId id="323" r:id="rId54"/>
    <p:sldId id="306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DFF"/>
    <a:srgbClr val="FF8BFF"/>
    <a:srgbClr val="FF5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19DC2-2583-FA42-8A1F-D73D21639ABD}" v="14" dt="2024-05-19T20:32:44.2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4"/>
    <p:restoredTop sz="82154" autoAdjust="0"/>
  </p:normalViewPr>
  <p:slideViewPr>
    <p:cSldViewPr>
      <p:cViewPr varScale="1">
        <p:scale>
          <a:sx n="91" d="100"/>
          <a:sy n="91" d="100"/>
        </p:scale>
        <p:origin x="89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Pylvänäinen" userId="c59d8c51-d798-4d54-969f-0e084d63681b" providerId="ADAL" clId="{13019DC2-2583-FA42-8A1F-D73D21639ABD}"/>
    <pc:docChg chg="undo custSel modSld">
      <pc:chgData name="Joanna Pylvänäinen" userId="c59d8c51-d798-4d54-969f-0e084d63681b" providerId="ADAL" clId="{13019DC2-2583-FA42-8A1F-D73D21639ABD}" dt="2024-05-19T20:33:25.288" v="296" actId="208"/>
      <pc:docMkLst>
        <pc:docMk/>
      </pc:docMkLst>
      <pc:sldChg chg="modSp mod">
        <pc:chgData name="Joanna Pylvänäinen" userId="c59d8c51-d798-4d54-969f-0e084d63681b" providerId="ADAL" clId="{13019DC2-2583-FA42-8A1F-D73D21639ABD}" dt="2024-05-19T19:40:02.989" v="49"/>
        <pc:sldMkLst>
          <pc:docMk/>
          <pc:sldMk cId="0" sldId="261"/>
        </pc:sldMkLst>
        <pc:spChg chg="mod">
          <ac:chgData name="Joanna Pylvänäinen" userId="c59d8c51-d798-4d54-969f-0e084d63681b" providerId="ADAL" clId="{13019DC2-2583-FA42-8A1F-D73D21639ABD}" dt="2024-05-19T19:40:02.989" v="49"/>
          <ac:spMkLst>
            <pc:docMk/>
            <pc:sldMk cId="0" sldId="261"/>
            <ac:spMk id="3" creationId="{00000000-0000-0000-0000-000000000000}"/>
          </ac:spMkLst>
        </pc:spChg>
      </pc:sldChg>
      <pc:sldChg chg="addSp modSp mod">
        <pc:chgData name="Joanna Pylvänäinen" userId="c59d8c51-d798-4d54-969f-0e084d63681b" providerId="ADAL" clId="{13019DC2-2583-FA42-8A1F-D73D21639ABD}" dt="2024-05-19T19:31:51.520" v="10" actId="1076"/>
        <pc:sldMkLst>
          <pc:docMk/>
          <pc:sldMk cId="0" sldId="289"/>
        </pc:sldMkLst>
        <pc:spChg chg="add mod">
          <ac:chgData name="Joanna Pylvänäinen" userId="c59d8c51-d798-4d54-969f-0e084d63681b" providerId="ADAL" clId="{13019DC2-2583-FA42-8A1F-D73D21639ABD}" dt="2024-05-19T19:31:51.520" v="10" actId="1076"/>
          <ac:spMkLst>
            <pc:docMk/>
            <pc:sldMk cId="0" sldId="289"/>
            <ac:spMk id="9" creationId="{91CDAA83-7BB2-2470-0942-393896291B67}"/>
          </ac:spMkLst>
        </pc:spChg>
      </pc:sldChg>
      <pc:sldChg chg="modSp mod">
        <pc:chgData name="Joanna Pylvänäinen" userId="c59d8c51-d798-4d54-969f-0e084d63681b" providerId="ADAL" clId="{13019DC2-2583-FA42-8A1F-D73D21639ABD}" dt="2024-05-19T19:34:33.999" v="23" actId="1076"/>
        <pc:sldMkLst>
          <pc:docMk/>
          <pc:sldMk cId="0" sldId="291"/>
        </pc:sldMkLst>
        <pc:spChg chg="mod">
          <ac:chgData name="Joanna Pylvänäinen" userId="c59d8c51-d798-4d54-969f-0e084d63681b" providerId="ADAL" clId="{13019DC2-2583-FA42-8A1F-D73D21639ABD}" dt="2024-05-19T19:34:15.873" v="21" actId="20577"/>
          <ac:spMkLst>
            <pc:docMk/>
            <pc:sldMk cId="0" sldId="291"/>
            <ac:spMk id="4" creationId="{00000000-0000-0000-0000-000000000000}"/>
          </ac:spMkLst>
        </pc:spChg>
        <pc:spChg chg="mod">
          <ac:chgData name="Joanna Pylvänäinen" userId="c59d8c51-d798-4d54-969f-0e084d63681b" providerId="ADAL" clId="{13019DC2-2583-FA42-8A1F-D73D21639ABD}" dt="2024-05-19T19:34:25.668" v="22" actId="1076"/>
          <ac:spMkLst>
            <pc:docMk/>
            <pc:sldMk cId="0" sldId="291"/>
            <ac:spMk id="9" creationId="{322333BE-A6AF-75CE-19AB-3274C02E25D4}"/>
          </ac:spMkLst>
        </pc:spChg>
        <pc:spChg chg="mod">
          <ac:chgData name="Joanna Pylvänäinen" userId="c59d8c51-d798-4d54-969f-0e084d63681b" providerId="ADAL" clId="{13019DC2-2583-FA42-8A1F-D73D21639ABD}" dt="2024-05-19T19:34:33.999" v="23" actId="1076"/>
          <ac:spMkLst>
            <pc:docMk/>
            <pc:sldMk cId="0" sldId="291"/>
            <ac:spMk id="11" creationId="{34C1C311-D85B-48CB-8AD8-6B54753508C3}"/>
          </ac:spMkLst>
        </pc:spChg>
      </pc:sldChg>
      <pc:sldChg chg="addSp delSp modSp mod">
        <pc:chgData name="Joanna Pylvänäinen" userId="c59d8c51-d798-4d54-969f-0e084d63681b" providerId="ADAL" clId="{13019DC2-2583-FA42-8A1F-D73D21639ABD}" dt="2024-05-19T20:33:25.288" v="296" actId="208"/>
        <pc:sldMkLst>
          <pc:docMk/>
          <pc:sldMk cId="0" sldId="294"/>
        </pc:sldMkLst>
        <pc:spChg chg="mod">
          <ac:chgData name="Joanna Pylvänäinen" userId="c59d8c51-d798-4d54-969f-0e084d63681b" providerId="ADAL" clId="{13019DC2-2583-FA42-8A1F-D73D21639ABD}" dt="2024-05-19T19:59:40.999" v="279" actId="114"/>
          <ac:spMkLst>
            <pc:docMk/>
            <pc:sldMk cId="0" sldId="294"/>
            <ac:spMk id="3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1.632" v="283"/>
          <ac:spMkLst>
            <pc:docMk/>
            <pc:sldMk cId="0" sldId="294"/>
            <ac:spMk id="4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1.631" v="281"/>
          <ac:spMkLst>
            <pc:docMk/>
            <pc:sldMk cId="0" sldId="294"/>
            <ac:spMk id="5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7.093" v="289"/>
          <ac:spMkLst>
            <pc:docMk/>
            <pc:sldMk cId="0" sldId="294"/>
            <ac:spMk id="10" creationId="{00000000-0000-0000-0000-000000000000}"/>
          </ac:spMkLst>
        </pc:spChg>
        <pc:spChg chg="add mod">
          <ac:chgData name="Joanna Pylvänäinen" userId="c59d8c51-d798-4d54-969f-0e084d63681b" providerId="ADAL" clId="{13019DC2-2583-FA42-8A1F-D73D21639ABD}" dt="2024-05-19T19:59:44.063" v="287" actId="1036"/>
          <ac:spMkLst>
            <pc:docMk/>
            <pc:sldMk cId="0" sldId="294"/>
            <ac:spMk id="14" creationId="{09ABCB0B-B88D-8DE9-F70D-302C8E001B40}"/>
          </ac:spMkLst>
        </pc:spChg>
        <pc:picChg chg="del">
          <ac:chgData name="Joanna Pylvänäinen" userId="c59d8c51-d798-4d54-969f-0e084d63681b" providerId="ADAL" clId="{13019DC2-2583-FA42-8A1F-D73D21639ABD}" dt="2024-05-19T20:32:43.498" v="290" actId="478"/>
          <ac:picMkLst>
            <pc:docMk/>
            <pc:sldMk cId="0" sldId="294"/>
            <ac:picMk id="11" creationId="{00000000-0000-0000-0000-000000000000}"/>
          </ac:picMkLst>
        </pc:picChg>
        <pc:picChg chg="add mod">
          <ac:chgData name="Joanna Pylvänäinen" userId="c59d8c51-d798-4d54-969f-0e084d63681b" providerId="ADAL" clId="{13019DC2-2583-FA42-8A1F-D73D21639ABD}" dt="2024-05-19T20:33:25.288" v="296" actId="208"/>
          <ac:picMkLst>
            <pc:docMk/>
            <pc:sldMk cId="0" sldId="294"/>
            <ac:picMk id="15" creationId="{50826D5F-D6C2-1FC4-1180-87C25F86C5F5}"/>
          </ac:picMkLst>
        </pc:picChg>
      </pc:sldChg>
      <pc:sldChg chg="addSp delSp modSp mod">
        <pc:chgData name="Joanna Pylvänäinen" userId="c59d8c51-d798-4d54-969f-0e084d63681b" providerId="ADAL" clId="{13019DC2-2583-FA42-8A1F-D73D21639ABD}" dt="2024-05-19T19:47:28.535" v="98" actId="1076"/>
        <pc:sldMkLst>
          <pc:docMk/>
          <pc:sldMk cId="0" sldId="295"/>
        </pc:sldMkLst>
        <pc:spChg chg="mod">
          <ac:chgData name="Joanna Pylvänäinen" userId="c59d8c51-d798-4d54-969f-0e084d63681b" providerId="ADAL" clId="{13019DC2-2583-FA42-8A1F-D73D21639ABD}" dt="2024-05-19T19:46:51.900" v="74" actId="14100"/>
          <ac:spMkLst>
            <pc:docMk/>
            <pc:sldMk cId="0" sldId="295"/>
            <ac:spMk id="3" creationId="{00000000-0000-0000-0000-000000000000}"/>
          </ac:spMkLst>
        </pc:spChg>
        <pc:spChg chg="mod">
          <ac:chgData name="Joanna Pylvänäinen" userId="c59d8c51-d798-4d54-969f-0e084d63681b" providerId="ADAL" clId="{13019DC2-2583-FA42-8A1F-D73D21639ABD}" dt="2024-05-19T19:47:10.418" v="93" actId="1036"/>
          <ac:spMkLst>
            <pc:docMk/>
            <pc:sldMk cId="0" sldId="295"/>
            <ac:spMk id="5" creationId="{00000000-0000-0000-0000-000000000000}"/>
          </ac:spMkLst>
        </pc:spChg>
        <pc:spChg chg="del">
          <ac:chgData name="Joanna Pylvänäinen" userId="c59d8c51-d798-4d54-969f-0e084d63681b" providerId="ADAL" clId="{13019DC2-2583-FA42-8A1F-D73D21639ABD}" dt="2024-05-19T19:46:58.075" v="75" actId="478"/>
          <ac:spMkLst>
            <pc:docMk/>
            <pc:sldMk cId="0" sldId="295"/>
            <ac:spMk id="9" creationId="{74B08B60-6B35-090D-7F6D-5F26E8E12422}"/>
          </ac:spMkLst>
        </pc:spChg>
        <pc:spChg chg="del mod">
          <ac:chgData name="Joanna Pylvänäinen" userId="c59d8c51-d798-4d54-969f-0e084d63681b" providerId="ADAL" clId="{13019DC2-2583-FA42-8A1F-D73D21639ABD}" dt="2024-05-19T19:47:00.344" v="76" actId="478"/>
          <ac:spMkLst>
            <pc:docMk/>
            <pc:sldMk cId="0" sldId="295"/>
            <ac:spMk id="11" creationId="{8B9BD410-E97D-E31E-2D7C-422606CCD654}"/>
          </ac:spMkLst>
        </pc:spChg>
        <pc:picChg chg="mod">
          <ac:chgData name="Joanna Pylvänäinen" userId="c59d8c51-d798-4d54-969f-0e084d63681b" providerId="ADAL" clId="{13019DC2-2583-FA42-8A1F-D73D21639ABD}" dt="2024-05-19T19:47:06.125" v="86" actId="1036"/>
          <ac:picMkLst>
            <pc:docMk/>
            <pc:sldMk cId="0" sldId="295"/>
            <ac:picMk id="4" creationId="{00000000-0000-0000-0000-000000000000}"/>
          </ac:picMkLst>
        </pc:picChg>
        <pc:picChg chg="mod">
          <ac:chgData name="Joanna Pylvänäinen" userId="c59d8c51-d798-4d54-969f-0e084d63681b" providerId="ADAL" clId="{13019DC2-2583-FA42-8A1F-D73D21639ABD}" dt="2024-05-19T19:47:26.618" v="97" actId="1076"/>
          <ac:picMkLst>
            <pc:docMk/>
            <pc:sldMk cId="0" sldId="295"/>
            <ac:picMk id="6" creationId="{00000000-0000-0000-0000-000000000000}"/>
          </ac:picMkLst>
        </pc:picChg>
        <pc:picChg chg="mod">
          <ac:chgData name="Joanna Pylvänäinen" userId="c59d8c51-d798-4d54-969f-0e084d63681b" providerId="ADAL" clId="{13019DC2-2583-FA42-8A1F-D73D21639ABD}" dt="2024-05-19T19:47:28.535" v="98" actId="1076"/>
          <ac:picMkLst>
            <pc:docMk/>
            <pc:sldMk cId="0" sldId="295"/>
            <ac:picMk id="7" creationId="{00000000-0000-0000-0000-000000000000}"/>
          </ac:picMkLst>
        </pc:picChg>
        <pc:picChg chg="add del mod">
          <ac:chgData name="Joanna Pylvänäinen" userId="c59d8c51-d798-4d54-969f-0e084d63681b" providerId="ADAL" clId="{13019DC2-2583-FA42-8A1F-D73D21639ABD}" dt="2024-05-19T19:46:24.885" v="64" actId="478"/>
          <ac:picMkLst>
            <pc:docMk/>
            <pc:sldMk cId="0" sldId="295"/>
            <ac:picMk id="8" creationId="{3E59DB09-2811-BDFB-D516-C73F9A74A8FE}"/>
          </ac:picMkLst>
        </pc:picChg>
        <pc:picChg chg="add del mod">
          <ac:chgData name="Joanna Pylvänäinen" userId="c59d8c51-d798-4d54-969f-0e084d63681b" providerId="ADAL" clId="{13019DC2-2583-FA42-8A1F-D73D21639ABD}" dt="2024-05-19T19:46:23.585" v="63" actId="478"/>
          <ac:picMkLst>
            <pc:docMk/>
            <pc:sldMk cId="0" sldId="295"/>
            <ac:picMk id="16" creationId="{5A631D7A-65B2-932F-2F5E-68BAA4BA114A}"/>
          </ac:picMkLst>
        </pc:picChg>
        <pc:picChg chg="mod">
          <ac:chgData name="Joanna Pylvänäinen" userId="c59d8c51-d798-4d54-969f-0e084d63681b" providerId="ADAL" clId="{13019DC2-2583-FA42-8A1F-D73D21639ABD}" dt="2024-05-19T19:47:06.125" v="86" actId="1036"/>
          <ac:picMkLst>
            <pc:docMk/>
            <pc:sldMk cId="0" sldId="295"/>
            <ac:picMk id="5122" creationId="{2B14C75D-2E1C-47AA-7E0B-D21DC71B21CD}"/>
          </ac:picMkLst>
        </pc:picChg>
      </pc:sldChg>
      <pc:sldChg chg="modSp mod">
        <pc:chgData name="Joanna Pylvänäinen" userId="c59d8c51-d798-4d54-969f-0e084d63681b" providerId="ADAL" clId="{13019DC2-2583-FA42-8A1F-D73D21639ABD}" dt="2024-05-19T19:49:04.229" v="113" actId="20577"/>
        <pc:sldMkLst>
          <pc:docMk/>
          <pc:sldMk cId="1520422926" sldId="300"/>
        </pc:sldMkLst>
        <pc:spChg chg="mod">
          <ac:chgData name="Joanna Pylvänäinen" userId="c59d8c51-d798-4d54-969f-0e084d63681b" providerId="ADAL" clId="{13019DC2-2583-FA42-8A1F-D73D21639ABD}" dt="2024-05-19T19:49:04.229" v="113" actId="20577"/>
          <ac:spMkLst>
            <pc:docMk/>
            <pc:sldMk cId="1520422926" sldId="300"/>
            <ac:spMk id="16" creationId="{3F10F610-7294-0D57-30D8-743DB951AA1E}"/>
          </ac:spMkLst>
        </pc:spChg>
      </pc:sldChg>
      <pc:sldChg chg="delSp mod">
        <pc:chgData name="Joanna Pylvänäinen" userId="c59d8c51-d798-4d54-969f-0e084d63681b" providerId="ADAL" clId="{13019DC2-2583-FA42-8A1F-D73D21639ABD}" dt="2024-05-19T19:41:30.532" v="50" actId="478"/>
        <pc:sldMkLst>
          <pc:docMk/>
          <pc:sldMk cId="2018305500" sldId="313"/>
        </pc:sldMkLst>
        <pc:spChg chg="del">
          <ac:chgData name="Joanna Pylvänäinen" userId="c59d8c51-d798-4d54-969f-0e084d63681b" providerId="ADAL" clId="{13019DC2-2583-FA42-8A1F-D73D21639ABD}" dt="2024-05-19T19:41:30.532" v="50" actId="478"/>
          <ac:spMkLst>
            <pc:docMk/>
            <pc:sldMk cId="2018305500" sldId="313"/>
            <ac:spMk id="13" creationId="{27950352-CAA8-B12B-B07D-A88173997D68}"/>
          </ac:spMkLst>
        </pc:spChg>
        <pc:picChg chg="del">
          <ac:chgData name="Joanna Pylvänäinen" userId="c59d8c51-d798-4d54-969f-0e084d63681b" providerId="ADAL" clId="{13019DC2-2583-FA42-8A1F-D73D21639ABD}" dt="2024-05-19T19:41:30.532" v="50" actId="478"/>
          <ac:picMkLst>
            <pc:docMk/>
            <pc:sldMk cId="2018305500" sldId="313"/>
            <ac:picMk id="12" creationId="{041FD47D-51CC-3919-40A7-1CFD07EC9902}"/>
          </ac:picMkLst>
        </pc:picChg>
      </pc:sldChg>
      <pc:sldChg chg="modSp mod">
        <pc:chgData name="Joanna Pylvänäinen" userId="c59d8c51-d798-4d54-969f-0e084d63681b" providerId="ADAL" clId="{13019DC2-2583-FA42-8A1F-D73D21639ABD}" dt="2024-05-19T19:35:43.907" v="33" actId="1035"/>
        <pc:sldMkLst>
          <pc:docMk/>
          <pc:sldMk cId="3741131107" sldId="326"/>
        </pc:sldMkLst>
        <pc:picChg chg="mod">
          <ac:chgData name="Joanna Pylvänäinen" userId="c59d8c51-d798-4d54-969f-0e084d63681b" providerId="ADAL" clId="{13019DC2-2583-FA42-8A1F-D73D21639ABD}" dt="2024-05-19T19:35:41.005" v="28" actId="1035"/>
          <ac:picMkLst>
            <pc:docMk/>
            <pc:sldMk cId="3741131107" sldId="326"/>
            <ac:picMk id="9" creationId="{955316EB-F928-97F5-D38A-B3040B2D6D3F}"/>
          </ac:picMkLst>
        </pc:picChg>
        <pc:picChg chg="mod">
          <ac:chgData name="Joanna Pylvänäinen" userId="c59d8c51-d798-4d54-969f-0e084d63681b" providerId="ADAL" clId="{13019DC2-2583-FA42-8A1F-D73D21639ABD}" dt="2024-05-19T19:35:43.907" v="33" actId="1035"/>
          <ac:picMkLst>
            <pc:docMk/>
            <pc:sldMk cId="3741131107" sldId="326"/>
            <ac:picMk id="11" creationId="{5D0DF3DD-2D32-284E-AF2F-0C4C9EFD706D}"/>
          </ac:picMkLst>
        </pc:picChg>
      </pc:sldChg>
    </pc:docChg>
  </pc:docChgLst>
  <pc:docChgLst>
    <pc:chgData name="Joanna Pylvänäinen" userId="c59d8c51-d798-4d54-969f-0e084d63681b" providerId="ADAL" clId="{9D817814-2BFA-4C62-882C-B2C1262E349D}"/>
    <pc:docChg chg="undo custSel addSld delSld modSld sldOrd">
      <pc:chgData name="Joanna Pylvänäinen" userId="c59d8c51-d798-4d54-969f-0e084d63681b" providerId="ADAL" clId="{9D817814-2BFA-4C62-882C-B2C1262E349D}" dt="2024-05-09T15:12:11.868" v="1055" actId="1076"/>
      <pc:docMkLst>
        <pc:docMk/>
      </pc:docMkLst>
      <pc:sldChg chg="modSp mod">
        <pc:chgData name="Joanna Pylvänäinen" userId="c59d8c51-d798-4d54-969f-0e084d63681b" providerId="ADAL" clId="{9D817814-2BFA-4C62-882C-B2C1262E349D}" dt="2024-05-09T15:01:44.514" v="953" actId="1076"/>
        <pc:sldMkLst>
          <pc:docMk/>
          <pc:sldMk cId="0" sldId="256"/>
        </pc:sldMkLst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3" creationId="{F1129240-9057-E6D9-6521-425BB887AD3A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9" creationId="{2EF2472D-9805-ADAD-2E43-B112D8A3F4F3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10" creationId="{C60E9007-569F-D32F-0274-B35C83B81C3B}"/>
          </ac:spMkLst>
        </pc:spChg>
        <pc:grpChg chg="mod">
          <ac:chgData name="Joanna Pylvänäinen" userId="c59d8c51-d798-4d54-969f-0e084d63681b" providerId="ADAL" clId="{9D817814-2BFA-4C62-882C-B2C1262E349D}" dt="2024-05-09T15:01:44.514" v="953" actId="1076"/>
          <ac:grpSpMkLst>
            <pc:docMk/>
            <pc:sldMk cId="0" sldId="256"/>
            <ac:grpSpMk id="4" creationId="{6992BC02-2598-8A6F-2A2B-D94729B8250B}"/>
          </ac:grpSpMkLst>
        </pc:grpChg>
        <pc:picChg chg="mod">
          <ac:chgData name="Joanna Pylvänäinen" userId="c59d8c51-d798-4d54-969f-0e084d63681b" providerId="ADAL" clId="{9D817814-2BFA-4C62-882C-B2C1262E349D}" dt="2024-05-09T15:01:44.514" v="953" actId="1076"/>
          <ac:picMkLst>
            <pc:docMk/>
            <pc:sldMk cId="0" sldId="256"/>
            <ac:picMk id="8" creationId="{4749E1F4-1B08-9AF5-8AF7-F8E20CF20B95}"/>
          </ac:picMkLst>
        </pc:picChg>
      </pc:sldChg>
      <pc:sldChg chg="modSp mod">
        <pc:chgData name="Joanna Pylvänäinen" userId="c59d8c51-d798-4d54-969f-0e084d63681b" providerId="ADAL" clId="{9D817814-2BFA-4C62-882C-B2C1262E349D}" dt="2024-05-09T14:58:50.540" v="891" actId="27636"/>
        <pc:sldMkLst>
          <pc:docMk/>
          <pc:sldMk cId="0" sldId="257"/>
        </pc:sldMkLst>
        <pc:spChg chg="mod">
          <ac:chgData name="Joanna Pylvänäinen" userId="c59d8c51-d798-4d54-969f-0e084d63681b" providerId="ADAL" clId="{9D817814-2BFA-4C62-882C-B2C1262E349D}" dt="2024-05-09T14:58:50.540" v="891" actId="27636"/>
          <ac:spMkLst>
            <pc:docMk/>
            <pc:sldMk cId="0" sldId="257"/>
            <ac:spMk id="3" creationId="{00000000-0000-0000-0000-000000000000}"/>
          </ac:spMkLst>
        </pc:spChg>
      </pc:sldChg>
      <pc:sldChg chg="delSp modSp mod">
        <pc:chgData name="Joanna Pylvänäinen" userId="c59d8c51-d798-4d54-969f-0e084d63681b" providerId="ADAL" clId="{9D817814-2BFA-4C62-882C-B2C1262E349D}" dt="2024-05-09T15:03:37.049" v="956" actId="1076"/>
        <pc:sldMkLst>
          <pc:docMk/>
          <pc:sldMk cId="0" sldId="264"/>
        </pc:sldMkLst>
        <pc:spChg chg="del">
          <ac:chgData name="Joanna Pylvänäinen" userId="c59d8c51-d798-4d54-969f-0e084d63681b" providerId="ADAL" clId="{9D817814-2BFA-4C62-882C-B2C1262E349D}" dt="2024-05-09T14:37:33.022" v="741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1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2" creationId="{00000000-0000-0000-0000-000000000000}"/>
          </ac:spMkLst>
        </pc:spChg>
        <pc:spChg chg="del">
          <ac:chgData name="Joanna Pylvänäinen" userId="c59d8c51-d798-4d54-969f-0e084d63681b" providerId="ADAL" clId="{9D817814-2BFA-4C62-882C-B2C1262E349D}" dt="2024-05-09T14:37:36.558" v="742" actId="478"/>
          <ac:spMkLst>
            <pc:docMk/>
            <pc:sldMk cId="0" sldId="264"/>
            <ac:spMk id="13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4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37.049" v="956" actId="1076"/>
          <ac:spMkLst>
            <pc:docMk/>
            <pc:sldMk cId="0" sldId="264"/>
            <ac:spMk id="16" creationId="{5307FDEA-8798-491F-9084-EF8026E4E244}"/>
          </ac:spMkLst>
        </pc:spChg>
        <pc:picChg chg="mod">
          <ac:chgData name="Joanna Pylvänäinen" userId="c59d8c51-d798-4d54-969f-0e084d63681b" providerId="ADAL" clId="{9D817814-2BFA-4C62-882C-B2C1262E349D}" dt="2024-05-09T15:03:37.049" v="956" actId="1076"/>
          <ac:picMkLst>
            <pc:docMk/>
            <pc:sldMk cId="0" sldId="264"/>
            <ac:picMk id="1026" creationId="{307D3BB8-849A-34DD-2324-751DE1BCFE42}"/>
          </ac:picMkLst>
        </pc:picChg>
      </pc:sldChg>
      <pc:sldChg chg="addSp delSp modSp mod">
        <pc:chgData name="Joanna Pylvänäinen" userId="c59d8c51-d798-4d54-969f-0e084d63681b" providerId="ADAL" clId="{9D817814-2BFA-4C62-882C-B2C1262E349D}" dt="2024-05-09T15:05:34.509" v="981" actId="1038"/>
        <pc:sldMkLst>
          <pc:docMk/>
          <pc:sldMk cId="0" sldId="267"/>
        </pc:sldMkLst>
        <pc:spChg chg="mod">
          <ac:chgData name="Joanna Pylvänäinen" userId="c59d8c51-d798-4d54-969f-0e084d63681b" providerId="ADAL" clId="{9D817814-2BFA-4C62-882C-B2C1262E349D}" dt="2024-05-09T15:05:17.328" v="976" actId="20577"/>
          <ac:spMkLst>
            <pc:docMk/>
            <pc:sldMk cId="0" sldId="267"/>
            <ac:spMk id="6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04.635" v="975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2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3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4" creationId="{00000000-0000-0000-0000-000000000000}"/>
          </ac:spMkLst>
        </pc:spChg>
        <pc:spChg chg="add 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23" creationId="{34F8C074-6B3D-6D82-0CA9-EDE8157249FC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37" creationId="{AE5B2B5E-E955-D97E-EDCD-A0AC6612AE3D}"/>
          </ac:spMkLst>
        </pc:spChg>
        <pc:spChg chg="del">
          <ac:chgData name="Joanna Pylvänäinen" userId="c59d8c51-d798-4d54-969f-0e084d63681b" providerId="ADAL" clId="{9D817814-2BFA-4C62-882C-B2C1262E349D}" dt="2024-05-09T15:04:28.152" v="957" actId="478"/>
          <ac:spMkLst>
            <pc:docMk/>
            <pc:sldMk cId="0" sldId="267"/>
            <ac:spMk id="38" creationId="{0967BF6E-D451-B0EB-87A0-C5E89FBF3D59}"/>
          </ac:spMkLst>
        </pc:spChg>
        <pc:spChg chg="del">
          <ac:chgData name="Joanna Pylvänäinen" userId="c59d8c51-d798-4d54-969f-0e084d63681b" providerId="ADAL" clId="{9D817814-2BFA-4C62-882C-B2C1262E349D}" dt="2024-05-09T15:04:28.152" v="957" actId="478"/>
          <ac:spMkLst>
            <pc:docMk/>
            <pc:sldMk cId="0" sldId="267"/>
            <ac:spMk id="39" creationId="{E4DA8CA9-C6F0-DE49-8C44-0FC4EF58CDAF}"/>
          </ac:spMkLst>
        </pc:spChg>
        <pc:picChg chg="mod">
          <ac:chgData name="Joanna Pylvänäinen" userId="c59d8c51-d798-4d54-969f-0e084d63681b" providerId="ADAL" clId="{9D817814-2BFA-4C62-882C-B2C1262E349D}" dt="2024-05-09T15:04:32.029" v="962" actId="1035"/>
          <ac:picMkLst>
            <pc:docMk/>
            <pc:sldMk cId="0" sldId="267"/>
            <ac:picMk id="41" creationId="{6ED40FCF-9895-146D-EB20-2615BAEAE33D}"/>
          </ac:picMkLst>
        </pc:picChg>
      </pc:sldChg>
      <pc:sldChg chg="modSp mod">
        <pc:chgData name="Joanna Pylvänäinen" userId="c59d8c51-d798-4d54-969f-0e084d63681b" providerId="ADAL" clId="{9D817814-2BFA-4C62-882C-B2C1262E349D}" dt="2024-05-09T15:05:43.009" v="982" actId="33524"/>
        <pc:sldMkLst>
          <pc:docMk/>
          <pc:sldMk cId="0" sldId="271"/>
        </pc:sldMkLst>
        <pc:spChg chg="mod">
          <ac:chgData name="Joanna Pylvänäinen" userId="c59d8c51-d798-4d54-969f-0e084d63681b" providerId="ADAL" clId="{9D817814-2BFA-4C62-882C-B2C1262E349D}" dt="2024-05-09T15:05:43.009" v="982" actId="33524"/>
          <ac:spMkLst>
            <pc:docMk/>
            <pc:sldMk cId="0" sldId="271"/>
            <ac:spMk id="3" creationId="{00000000-0000-0000-0000-000000000000}"/>
          </ac:spMkLst>
        </pc:spChg>
      </pc:sldChg>
      <pc:sldChg chg="mod ord modShow">
        <pc:chgData name="Joanna Pylvänäinen" userId="c59d8c51-d798-4d54-969f-0e084d63681b" providerId="ADAL" clId="{9D817814-2BFA-4C62-882C-B2C1262E349D}" dt="2024-05-09T14:35:28.594" v="737" actId="729"/>
        <pc:sldMkLst>
          <pc:docMk/>
          <pc:sldMk cId="0" sldId="274"/>
        </pc:sldMkLst>
      </pc:sldChg>
      <pc:sldChg chg="addSp modSp mod">
        <pc:chgData name="Joanna Pylvänäinen" userId="c59d8c51-d798-4d54-969f-0e084d63681b" providerId="ADAL" clId="{9D817814-2BFA-4C62-882C-B2C1262E349D}" dt="2024-05-07T14:27:47.209" v="37" actId="14100"/>
        <pc:sldMkLst>
          <pc:docMk/>
          <pc:sldMk cId="736085019" sldId="282"/>
        </pc:sldMkLst>
        <pc:spChg chg="mod">
          <ac:chgData name="Joanna Pylvänäinen" userId="c59d8c51-d798-4d54-969f-0e084d63681b" providerId="ADAL" clId="{9D817814-2BFA-4C62-882C-B2C1262E349D}" dt="2024-05-07T14:26:53.003" v="21" actId="20577"/>
          <ac:spMkLst>
            <pc:docMk/>
            <pc:sldMk cId="736085019" sldId="282"/>
            <ac:spMk id="2" creationId="{BBA6E1C6-0092-FD83-0D58-6BECD1079DA9}"/>
          </ac:spMkLst>
        </pc:spChg>
        <pc:spChg chg="add mod">
          <ac:chgData name="Joanna Pylvänäinen" userId="c59d8c51-d798-4d54-969f-0e084d63681b" providerId="ADAL" clId="{9D817814-2BFA-4C62-882C-B2C1262E349D}" dt="2024-05-07T14:27:26.751" v="29" actId="255"/>
          <ac:spMkLst>
            <pc:docMk/>
            <pc:sldMk cId="736085019" sldId="282"/>
            <ac:spMk id="6" creationId="{EC0ACD1E-BD20-3958-E652-3303F6C7C990}"/>
          </ac:spMkLst>
        </pc:spChg>
        <pc:spChg chg="add mod">
          <ac:chgData name="Joanna Pylvänäinen" userId="c59d8c51-d798-4d54-969f-0e084d63681b" providerId="ADAL" clId="{9D817814-2BFA-4C62-882C-B2C1262E349D}" dt="2024-05-07T14:27:47.209" v="37" actId="14100"/>
          <ac:spMkLst>
            <pc:docMk/>
            <pc:sldMk cId="736085019" sldId="282"/>
            <ac:spMk id="7" creationId="{427959F8-E676-B21E-59C7-8984179545FD}"/>
          </ac:spMkLst>
        </pc:spChg>
        <pc:picChg chg="add mod">
          <ac:chgData name="Joanna Pylvänäinen" userId="c59d8c51-d798-4d54-969f-0e084d63681b" providerId="ADAL" clId="{9D817814-2BFA-4C62-882C-B2C1262E349D}" dt="2024-05-07T14:26:59.407" v="24" actId="1076"/>
          <ac:picMkLst>
            <pc:docMk/>
            <pc:sldMk cId="736085019" sldId="282"/>
            <ac:picMk id="4" creationId="{01DD0CD3-776A-6737-3BDF-CFC0AFDED053}"/>
          </ac:picMkLst>
        </pc:picChg>
      </pc:sldChg>
      <pc:sldChg chg="modSp mod">
        <pc:chgData name="Joanna Pylvänäinen" userId="c59d8c51-d798-4d54-969f-0e084d63681b" providerId="ADAL" clId="{9D817814-2BFA-4C62-882C-B2C1262E349D}" dt="2024-05-09T14:43:24.352" v="772" actId="20577"/>
        <pc:sldMkLst>
          <pc:docMk/>
          <pc:sldMk cId="0" sldId="283"/>
        </pc:sldMkLst>
        <pc:spChg chg="mod">
          <ac:chgData name="Joanna Pylvänäinen" userId="c59d8c51-d798-4d54-969f-0e084d63681b" providerId="ADAL" clId="{9D817814-2BFA-4C62-882C-B2C1262E349D}" dt="2024-05-09T14:43:24.352" v="772" actId="20577"/>
          <ac:spMkLst>
            <pc:docMk/>
            <pc:sldMk cId="0" sldId="283"/>
            <ac:spMk id="5" creationId="{BD9E7753-FA55-0E69-8B61-692878F0F722}"/>
          </ac:spMkLst>
        </pc:spChg>
      </pc:sldChg>
      <pc:sldChg chg="modSp mod">
        <pc:chgData name="Joanna Pylvänäinen" userId="c59d8c51-d798-4d54-969f-0e084d63681b" providerId="ADAL" clId="{9D817814-2BFA-4C62-882C-B2C1262E349D}" dt="2024-05-09T15:00:06.308" v="905" actId="14100"/>
        <pc:sldMkLst>
          <pc:docMk/>
          <pc:sldMk cId="0" sldId="295"/>
        </pc:sldMkLst>
        <pc:spChg chg="mod">
          <ac:chgData name="Joanna Pylvänäinen" userId="c59d8c51-d798-4d54-969f-0e084d63681b" providerId="ADAL" clId="{9D817814-2BFA-4C62-882C-B2C1262E349D}" dt="2024-05-09T15:00:06.308" v="905" actId="14100"/>
          <ac:spMkLst>
            <pc:docMk/>
            <pc:sldMk cId="0" sldId="295"/>
            <ac:spMk id="2" creationId="{00000000-0000-0000-0000-000000000000}"/>
          </ac:spMkLst>
        </pc:spChg>
      </pc:sldChg>
      <pc:sldChg chg="add del mod ord modShow">
        <pc:chgData name="Joanna Pylvänäinen" userId="c59d8c51-d798-4d54-969f-0e084d63681b" providerId="ADAL" clId="{9D817814-2BFA-4C62-882C-B2C1262E349D}" dt="2024-05-09T14:40:28.831" v="750" actId="729"/>
        <pc:sldMkLst>
          <pc:docMk/>
          <pc:sldMk cId="0" sldId="296"/>
        </pc:sldMkLst>
      </pc:sldChg>
      <pc:sldChg chg="mod ord modShow">
        <pc:chgData name="Joanna Pylvänäinen" userId="c59d8c51-d798-4d54-969f-0e084d63681b" providerId="ADAL" clId="{9D817814-2BFA-4C62-882C-B2C1262E349D}" dt="2024-05-09T14:40:28.831" v="750" actId="729"/>
        <pc:sldMkLst>
          <pc:docMk/>
          <pc:sldMk cId="0" sldId="297"/>
        </pc:sldMkLst>
      </pc:sldChg>
      <pc:sldChg chg="del">
        <pc:chgData name="Joanna Pylvänäinen" userId="c59d8c51-d798-4d54-969f-0e084d63681b" providerId="ADAL" clId="{9D817814-2BFA-4C62-882C-B2C1262E349D}" dt="2024-05-09T14:24:50.043" v="734" actId="47"/>
        <pc:sldMkLst>
          <pc:docMk/>
          <pc:sldMk cId="3893131087" sldId="299"/>
        </pc:sldMkLst>
      </pc:sldChg>
      <pc:sldChg chg="add">
        <pc:chgData name="Joanna Pylvänäinen" userId="c59d8c51-d798-4d54-969f-0e084d63681b" providerId="ADAL" clId="{9D817814-2BFA-4C62-882C-B2C1262E349D}" dt="2024-05-09T14:36:14.377" v="738"/>
        <pc:sldMkLst>
          <pc:docMk/>
          <pc:sldMk cId="3893131087" sldId="299"/>
        </pc:sldMkLst>
      </pc:sldChg>
      <pc:sldChg chg="mod ord modShow">
        <pc:chgData name="Joanna Pylvänäinen" userId="c59d8c51-d798-4d54-969f-0e084d63681b" providerId="ADAL" clId="{9D817814-2BFA-4C62-882C-B2C1262E349D}" dt="2024-05-09T14:42:55.261" v="769"/>
        <pc:sldMkLst>
          <pc:docMk/>
          <pc:sldMk cId="2780517219" sldId="306"/>
        </pc:sldMkLst>
      </pc:sldChg>
      <pc:sldChg chg="delSp modSp mod">
        <pc:chgData name="Joanna Pylvänäinen" userId="c59d8c51-d798-4d54-969f-0e084d63681b" providerId="ADAL" clId="{9D817814-2BFA-4C62-882C-B2C1262E349D}" dt="2024-05-09T14:42:18.905" v="765" actId="20577"/>
        <pc:sldMkLst>
          <pc:docMk/>
          <pc:sldMk cId="3032192694" sldId="311"/>
        </pc:sldMkLst>
        <pc:spChg chg="mod">
          <ac:chgData name="Joanna Pylvänäinen" userId="c59d8c51-d798-4d54-969f-0e084d63681b" providerId="ADAL" clId="{9D817814-2BFA-4C62-882C-B2C1262E349D}" dt="2024-05-09T14:42:18.905" v="765" actId="20577"/>
          <ac:spMkLst>
            <pc:docMk/>
            <pc:sldMk cId="3032192694" sldId="311"/>
            <ac:spMk id="3" creationId="{721D909C-65AE-642C-7098-327A64A4966E}"/>
          </ac:spMkLst>
        </pc:spChg>
        <pc:spChg chg="del">
          <ac:chgData name="Joanna Pylvänäinen" userId="c59d8c51-d798-4d54-969f-0e084d63681b" providerId="ADAL" clId="{9D817814-2BFA-4C62-882C-B2C1262E349D}" dt="2024-05-09T14:41:23.161" v="751" actId="478"/>
          <ac:spMkLst>
            <pc:docMk/>
            <pc:sldMk cId="3032192694" sldId="311"/>
            <ac:spMk id="11" creationId="{43343CF1-8507-F892-067E-C225F452A224}"/>
          </ac:spMkLst>
        </pc:spChg>
        <pc:picChg chg="del">
          <ac:chgData name="Joanna Pylvänäinen" userId="c59d8c51-d798-4d54-969f-0e084d63681b" providerId="ADAL" clId="{9D817814-2BFA-4C62-882C-B2C1262E349D}" dt="2024-05-09T14:41:23.161" v="751" actId="478"/>
          <ac:picMkLst>
            <pc:docMk/>
            <pc:sldMk cId="3032192694" sldId="311"/>
            <ac:picMk id="8" creationId="{2B427AB3-A764-D8EF-1E5E-0F0B8843C4BA}"/>
          </ac:picMkLst>
        </pc:picChg>
      </pc:sldChg>
      <pc:sldChg chg="mod ord modShow">
        <pc:chgData name="Joanna Pylvänäinen" userId="c59d8c51-d798-4d54-969f-0e084d63681b" providerId="ADAL" clId="{9D817814-2BFA-4C62-882C-B2C1262E349D}" dt="2024-05-09T14:35:28.594" v="737" actId="729"/>
        <pc:sldMkLst>
          <pc:docMk/>
          <pc:sldMk cId="4175886676" sldId="312"/>
        </pc:sldMkLst>
      </pc:sldChg>
      <pc:sldChg chg="modSp mod">
        <pc:chgData name="Joanna Pylvänäinen" userId="c59d8c51-d798-4d54-969f-0e084d63681b" providerId="ADAL" clId="{9D817814-2BFA-4C62-882C-B2C1262E349D}" dt="2024-05-09T14:58:02.074" v="887"/>
        <pc:sldMkLst>
          <pc:docMk/>
          <pc:sldMk cId="2018305500" sldId="313"/>
        </pc:sldMkLst>
        <pc:spChg chg="mod">
          <ac:chgData name="Joanna Pylvänäinen" userId="c59d8c51-d798-4d54-969f-0e084d63681b" providerId="ADAL" clId="{9D817814-2BFA-4C62-882C-B2C1262E349D}" dt="2024-05-09T14:58:02.074" v="887"/>
          <ac:spMkLst>
            <pc:docMk/>
            <pc:sldMk cId="2018305500" sldId="313"/>
            <ac:spMk id="3" creationId="{721D909C-65AE-642C-7098-327A64A4966E}"/>
          </ac:spMkLst>
        </pc:spChg>
      </pc:sldChg>
      <pc:sldChg chg="modSp mod">
        <pc:chgData name="Joanna Pylvänäinen" userId="c59d8c51-d798-4d54-969f-0e084d63681b" providerId="ADAL" clId="{9D817814-2BFA-4C62-882C-B2C1262E349D}" dt="2024-05-09T14:55:46.078" v="875" actId="20577"/>
        <pc:sldMkLst>
          <pc:docMk/>
          <pc:sldMk cId="912833082" sldId="315"/>
        </pc:sldMkLst>
        <pc:spChg chg="mod">
          <ac:chgData name="Joanna Pylvänäinen" userId="c59d8c51-d798-4d54-969f-0e084d63681b" providerId="ADAL" clId="{9D817814-2BFA-4C62-882C-B2C1262E349D}" dt="2024-05-09T14:55:46.078" v="875" actId="20577"/>
          <ac:spMkLst>
            <pc:docMk/>
            <pc:sldMk cId="912833082" sldId="315"/>
            <ac:spMk id="3" creationId="{9FEFD80F-5978-9D09-A0C5-3B5FC9A78245}"/>
          </ac:spMkLst>
        </pc:spChg>
        <pc:picChg chg="mod">
          <ac:chgData name="Joanna Pylvänäinen" userId="c59d8c51-d798-4d54-969f-0e084d63681b" providerId="ADAL" clId="{9D817814-2BFA-4C62-882C-B2C1262E349D}" dt="2024-05-09T14:51:09.795" v="833" actId="1076"/>
          <ac:picMkLst>
            <pc:docMk/>
            <pc:sldMk cId="912833082" sldId="315"/>
            <ac:picMk id="7" creationId="{92D7AF94-FA5F-E924-D1B4-DFDF40991AE8}"/>
          </ac:picMkLst>
        </pc:picChg>
      </pc:sldChg>
      <pc:sldChg chg="del">
        <pc:chgData name="Joanna Pylvänäinen" userId="c59d8c51-d798-4d54-969f-0e084d63681b" providerId="ADAL" clId="{9D817814-2BFA-4C62-882C-B2C1262E349D}" dt="2024-05-09T14:59:09.394" v="892" actId="47"/>
        <pc:sldMkLst>
          <pc:docMk/>
          <pc:sldMk cId="3359167922" sldId="318"/>
        </pc:sldMkLst>
      </pc:sldChg>
      <pc:sldChg chg="mod ord modShow">
        <pc:chgData name="Joanna Pylvänäinen" userId="c59d8c51-d798-4d54-969f-0e084d63681b" providerId="ADAL" clId="{9D817814-2BFA-4C62-882C-B2C1262E349D}" dt="2024-05-09T14:42:37.615" v="767"/>
        <pc:sldMkLst>
          <pc:docMk/>
          <pc:sldMk cId="362527429" sldId="320"/>
        </pc:sldMkLst>
      </pc:sldChg>
      <pc:sldChg chg="modSp del mod">
        <pc:chgData name="Joanna Pylvänäinen" userId="c59d8c51-d798-4d54-969f-0e084d63681b" providerId="ADAL" clId="{9D817814-2BFA-4C62-882C-B2C1262E349D}" dt="2024-05-09T14:59:09.394" v="892" actId="47"/>
        <pc:sldMkLst>
          <pc:docMk/>
          <pc:sldMk cId="1410859346" sldId="321"/>
        </pc:sldMkLst>
        <pc:spChg chg="mod">
          <ac:chgData name="Joanna Pylvänäinen" userId="c59d8c51-d798-4d54-969f-0e084d63681b" providerId="ADAL" clId="{9D817814-2BFA-4C62-882C-B2C1262E349D}" dt="2024-05-09T14:58:40.978" v="888" actId="21"/>
          <ac:spMkLst>
            <pc:docMk/>
            <pc:sldMk cId="1410859346" sldId="321"/>
            <ac:spMk id="3" creationId="{00000000-0000-0000-0000-000000000000}"/>
          </ac:spMkLst>
        </pc:spChg>
      </pc:sldChg>
      <pc:sldChg chg="mod ord modShow">
        <pc:chgData name="Joanna Pylvänäinen" userId="c59d8c51-d798-4d54-969f-0e084d63681b" providerId="ADAL" clId="{9D817814-2BFA-4C62-882C-B2C1262E349D}" dt="2024-05-09T14:42:55.261" v="769"/>
        <pc:sldMkLst>
          <pc:docMk/>
          <pc:sldMk cId="560460451" sldId="323"/>
        </pc:sldMkLst>
      </pc:sldChg>
      <pc:sldChg chg="del">
        <pc:chgData name="Joanna Pylvänäinen" userId="c59d8c51-d798-4d54-969f-0e084d63681b" providerId="ADAL" clId="{9D817814-2BFA-4C62-882C-B2C1262E349D}" dt="2024-05-07T14:28:23.805" v="39" actId="47"/>
        <pc:sldMkLst>
          <pc:docMk/>
          <pc:sldMk cId="1395889245" sldId="325"/>
        </pc:sldMkLst>
      </pc:sldChg>
      <pc:sldChg chg="addSp delSp modSp new mod modClrScheme modAnim chgLayout">
        <pc:chgData name="Joanna Pylvänäinen" userId="c59d8c51-d798-4d54-969f-0e084d63681b" providerId="ADAL" clId="{9D817814-2BFA-4C62-882C-B2C1262E349D}" dt="2024-05-09T14:14:38.331" v="571" actId="20577"/>
        <pc:sldMkLst>
          <pc:docMk/>
          <pc:sldMk cId="1707658036" sldId="325"/>
        </pc:sldMkLst>
        <pc:spChg chg="mod ord">
          <ac:chgData name="Joanna Pylvänäinen" userId="c59d8c51-d798-4d54-969f-0e084d63681b" providerId="ADAL" clId="{9D817814-2BFA-4C62-882C-B2C1262E349D}" dt="2024-05-09T13:29:16.609" v="173" actId="700"/>
          <ac:spMkLst>
            <pc:docMk/>
            <pc:sldMk cId="1707658036" sldId="325"/>
            <ac:spMk id="2" creationId="{8C3EE39D-7A4D-34E3-DF12-B2411EEC1E6C}"/>
          </ac:spMkLst>
        </pc:spChg>
        <pc:spChg chg="add del mod ord">
          <ac:chgData name="Joanna Pylvänäinen" userId="c59d8c51-d798-4d54-969f-0e084d63681b" providerId="ADAL" clId="{9D817814-2BFA-4C62-882C-B2C1262E349D}" dt="2024-05-09T13:49:07.527" v="351" actId="478"/>
          <ac:spMkLst>
            <pc:docMk/>
            <pc:sldMk cId="1707658036" sldId="325"/>
            <ac:spMk id="3" creationId="{5ABF5486-04EB-660D-D926-6308D8A7425D}"/>
          </ac:spMkLst>
        </pc:spChg>
        <pc:spChg chg="add mod">
          <ac:chgData name="Joanna Pylvänäinen" userId="c59d8c51-d798-4d54-969f-0e084d63681b" providerId="ADAL" clId="{9D817814-2BFA-4C62-882C-B2C1262E349D}" dt="2024-05-09T13:49:05.142" v="350" actId="1076"/>
          <ac:spMkLst>
            <pc:docMk/>
            <pc:sldMk cId="1707658036" sldId="325"/>
            <ac:spMk id="6" creationId="{A870D1E2-E75E-5EEC-A61E-93FCC6970A9B}"/>
          </ac:spMkLst>
        </pc:spChg>
        <pc:spChg chg="add del mod">
          <ac:chgData name="Joanna Pylvänäinen" userId="c59d8c51-d798-4d54-969f-0e084d63681b" providerId="ADAL" clId="{9D817814-2BFA-4C62-882C-B2C1262E349D}" dt="2024-05-09T13:49:11.996" v="352" actId="478"/>
          <ac:spMkLst>
            <pc:docMk/>
            <pc:sldMk cId="1707658036" sldId="325"/>
            <ac:spMk id="8" creationId="{1D8EE754-4B51-65B5-7CBA-C9F7D848329D}"/>
          </ac:spMkLst>
        </pc:spChg>
        <pc:spChg chg="add mod">
          <ac:chgData name="Joanna Pylvänäinen" userId="c59d8c51-d798-4d54-969f-0e084d63681b" providerId="ADAL" clId="{9D817814-2BFA-4C62-882C-B2C1262E349D}" dt="2024-05-09T14:14:38.331" v="571" actId="20577"/>
          <ac:spMkLst>
            <pc:docMk/>
            <pc:sldMk cId="1707658036" sldId="325"/>
            <ac:spMk id="13" creationId="{5E08FD5C-D7B4-BFF2-5A85-FDDDD70C392E}"/>
          </ac:spMkLst>
        </pc:spChg>
        <pc:picChg chg="add mod modCrop">
          <ac:chgData name="Joanna Pylvänäinen" userId="c59d8c51-d798-4d54-969f-0e084d63681b" providerId="ADAL" clId="{9D817814-2BFA-4C62-882C-B2C1262E349D}" dt="2024-05-09T14:10:06.918" v="499" actId="554"/>
          <ac:picMkLst>
            <pc:docMk/>
            <pc:sldMk cId="1707658036" sldId="325"/>
            <ac:picMk id="5" creationId="{5F9C5A1E-25B6-C12A-79F8-349DBFA948DB}"/>
          </ac:picMkLst>
        </pc:picChg>
        <pc:picChg chg="add mod modCrop">
          <ac:chgData name="Joanna Pylvänäinen" userId="c59d8c51-d798-4d54-969f-0e084d63681b" providerId="ADAL" clId="{9D817814-2BFA-4C62-882C-B2C1262E349D}" dt="2024-05-09T14:10:06.918" v="499" actId="554"/>
          <ac:picMkLst>
            <pc:docMk/>
            <pc:sldMk cId="1707658036" sldId="325"/>
            <ac:picMk id="10" creationId="{508E217A-E452-DC2E-3CEB-9ABDCA8F1207}"/>
          </ac:picMkLst>
        </pc:picChg>
        <pc:picChg chg="add mod modCrop">
          <ac:chgData name="Joanna Pylvänäinen" userId="c59d8c51-d798-4d54-969f-0e084d63681b" providerId="ADAL" clId="{9D817814-2BFA-4C62-882C-B2C1262E349D}" dt="2024-05-09T14:10:32.595" v="505" actId="1076"/>
          <ac:picMkLst>
            <pc:docMk/>
            <pc:sldMk cId="1707658036" sldId="325"/>
            <ac:picMk id="12" creationId="{518ED746-502F-D71D-B258-E29616DC8FBD}"/>
          </ac:picMkLst>
        </pc:picChg>
      </pc:sldChg>
      <pc:sldChg chg="del">
        <pc:chgData name="Joanna Pylvänäinen" userId="c59d8c51-d798-4d54-969f-0e084d63681b" providerId="ADAL" clId="{9D817814-2BFA-4C62-882C-B2C1262E349D}" dt="2024-05-09T13:28:57.753" v="133" actId="47"/>
        <pc:sldMkLst>
          <pc:docMk/>
          <pc:sldMk cId="2952349085" sldId="326"/>
        </pc:sldMkLst>
      </pc:sldChg>
      <pc:sldChg chg="addSp delSp modSp new mod modAnim">
        <pc:chgData name="Joanna Pylvänäinen" userId="c59d8c51-d798-4d54-969f-0e084d63681b" providerId="ADAL" clId="{9D817814-2BFA-4C62-882C-B2C1262E349D}" dt="2024-05-09T14:02:36.948" v="485" actId="20577"/>
        <pc:sldMkLst>
          <pc:docMk/>
          <pc:sldMk cId="3741131107" sldId="326"/>
        </pc:sldMkLst>
        <pc:spChg chg="mod">
          <ac:chgData name="Joanna Pylvänäinen" userId="c59d8c51-d798-4d54-969f-0e084d63681b" providerId="ADAL" clId="{9D817814-2BFA-4C62-882C-B2C1262E349D}" dt="2024-05-09T13:48:10.574" v="322"/>
          <ac:spMkLst>
            <pc:docMk/>
            <pc:sldMk cId="3741131107" sldId="326"/>
            <ac:spMk id="2" creationId="{F262C288-8A23-ECB3-C39B-6449426184CE}"/>
          </ac:spMkLst>
        </pc:spChg>
        <pc:spChg chg="add mod">
          <ac:chgData name="Joanna Pylvänäinen" userId="c59d8c51-d798-4d54-969f-0e084d63681b" providerId="ADAL" clId="{9D817814-2BFA-4C62-882C-B2C1262E349D}" dt="2024-05-09T14:02:36.948" v="485" actId="20577"/>
          <ac:spMkLst>
            <pc:docMk/>
            <pc:sldMk cId="3741131107" sldId="326"/>
            <ac:spMk id="5" creationId="{246906AD-999A-62F9-C8A4-18B9BBF908E3}"/>
          </ac:spMkLst>
        </pc:spChg>
        <pc:spChg chg="add mod">
          <ac:chgData name="Joanna Pylvänäinen" userId="c59d8c51-d798-4d54-969f-0e084d63681b" providerId="ADAL" clId="{9D817814-2BFA-4C62-882C-B2C1262E349D}" dt="2024-05-09T13:52:10.694" v="371" actId="20577"/>
          <ac:spMkLst>
            <pc:docMk/>
            <pc:sldMk cId="3741131107" sldId="326"/>
            <ac:spMk id="7" creationId="{1F75ACC8-F815-EEAB-CEFF-6EBD2917B7C0}"/>
          </ac:spMkLst>
        </pc:spChg>
        <pc:spChg chg="add mod">
          <ac:chgData name="Joanna Pylvänäinen" userId="c59d8c51-d798-4d54-969f-0e084d63681b" providerId="ADAL" clId="{9D817814-2BFA-4C62-882C-B2C1262E349D}" dt="2024-05-09T14:02:26.364" v="477" actId="1076"/>
          <ac:spMkLst>
            <pc:docMk/>
            <pc:sldMk cId="3741131107" sldId="326"/>
            <ac:spMk id="12" creationId="{66EA483A-B8E5-B6DF-70D6-33FD97D7AB7A}"/>
          </ac:spMkLst>
        </pc:spChg>
        <pc:picChg chg="add del mod">
          <ac:chgData name="Joanna Pylvänäinen" userId="c59d8c51-d798-4d54-969f-0e084d63681b" providerId="ADAL" clId="{9D817814-2BFA-4C62-882C-B2C1262E349D}" dt="2024-05-09T13:48:22.749" v="327" actId="478"/>
          <ac:picMkLst>
            <pc:docMk/>
            <pc:sldMk cId="3741131107" sldId="326"/>
            <ac:picMk id="3" creationId="{4E73F41D-DF72-2DFB-8F74-2F6CAAD57C0B}"/>
          </ac:picMkLst>
        </pc:picChg>
        <pc:picChg chg="add mod">
          <ac:chgData name="Joanna Pylvänäinen" userId="c59d8c51-d798-4d54-969f-0e084d63681b" providerId="ADAL" clId="{9D817814-2BFA-4C62-882C-B2C1262E349D}" dt="2024-05-09T13:57:44.499" v="405" actId="1076"/>
          <ac:picMkLst>
            <pc:docMk/>
            <pc:sldMk cId="3741131107" sldId="326"/>
            <ac:picMk id="9" creationId="{955316EB-F928-97F5-D38A-B3040B2D6D3F}"/>
          </ac:picMkLst>
        </pc:picChg>
        <pc:picChg chg="add mod">
          <ac:chgData name="Joanna Pylvänäinen" userId="c59d8c51-d798-4d54-969f-0e084d63681b" providerId="ADAL" clId="{9D817814-2BFA-4C62-882C-B2C1262E349D}" dt="2024-05-09T14:00:22.312" v="417" actId="1076"/>
          <ac:picMkLst>
            <pc:docMk/>
            <pc:sldMk cId="3741131107" sldId="326"/>
            <ac:picMk id="11" creationId="{5D0DF3DD-2D32-284E-AF2F-0C4C9EFD706D}"/>
          </ac:picMkLst>
        </pc:picChg>
        <pc:picChg chg="add mod">
          <ac:chgData name="Joanna Pylvänäinen" userId="c59d8c51-d798-4d54-969f-0e084d63681b" providerId="ADAL" clId="{9D817814-2BFA-4C62-882C-B2C1262E349D}" dt="2024-05-09T13:48:36.365" v="332" actId="1076"/>
          <ac:picMkLst>
            <pc:docMk/>
            <pc:sldMk cId="3741131107" sldId="326"/>
            <ac:picMk id="1026" creationId="{3C2361EC-1945-F38F-0B62-3D9CA3038B5F}"/>
          </ac:picMkLst>
        </pc:picChg>
      </pc:sldChg>
      <pc:sldChg chg="addSp modSp new mod">
        <pc:chgData name="Joanna Pylvänäinen" userId="c59d8c51-d798-4d54-969f-0e084d63681b" providerId="ADAL" clId="{9D817814-2BFA-4C62-882C-B2C1262E349D}" dt="2024-05-09T15:02:49.883" v="954" actId="20577"/>
        <pc:sldMkLst>
          <pc:docMk/>
          <pc:sldMk cId="1809768089" sldId="327"/>
        </pc:sldMkLst>
        <pc:spChg chg="mod">
          <ac:chgData name="Joanna Pylvänäinen" userId="c59d8c51-d798-4d54-969f-0e084d63681b" providerId="ADAL" clId="{9D817814-2BFA-4C62-882C-B2C1262E349D}" dt="2024-05-09T14:21:01.103" v="718"/>
          <ac:spMkLst>
            <pc:docMk/>
            <pc:sldMk cId="1809768089" sldId="327"/>
            <ac:spMk id="2" creationId="{AC2C4E76-3EE7-03CF-7184-104A50088D82}"/>
          </ac:spMkLst>
        </pc:spChg>
        <pc:spChg chg="mod">
          <ac:chgData name="Joanna Pylvänäinen" userId="c59d8c51-d798-4d54-969f-0e084d63681b" providerId="ADAL" clId="{9D817814-2BFA-4C62-882C-B2C1262E349D}" dt="2024-05-09T15:02:49.883" v="954" actId="20577"/>
          <ac:spMkLst>
            <pc:docMk/>
            <pc:sldMk cId="1809768089" sldId="327"/>
            <ac:spMk id="3" creationId="{EE5BAB47-1E08-2A7D-486B-629A1691292F}"/>
          </ac:spMkLst>
        </pc:spChg>
        <pc:spChg chg="add mod">
          <ac:chgData name="Joanna Pylvänäinen" userId="c59d8c51-d798-4d54-969f-0e084d63681b" providerId="ADAL" clId="{9D817814-2BFA-4C62-882C-B2C1262E349D}" dt="2024-05-09T14:23:46.656" v="722"/>
          <ac:spMkLst>
            <pc:docMk/>
            <pc:sldMk cId="1809768089" sldId="327"/>
            <ac:spMk id="6" creationId="{269D72F3-3FAC-AC8B-E0BA-F9011D44B644}"/>
          </ac:spMkLst>
        </pc:spChg>
        <pc:picChg chg="add mod modCrop">
          <ac:chgData name="Joanna Pylvänäinen" userId="c59d8c51-d798-4d54-969f-0e084d63681b" providerId="ADAL" clId="{9D817814-2BFA-4C62-882C-B2C1262E349D}" dt="2024-05-09T14:21:04.927" v="719" actId="1076"/>
          <ac:picMkLst>
            <pc:docMk/>
            <pc:sldMk cId="1809768089" sldId="327"/>
            <ac:picMk id="5" creationId="{BFD6370E-FE79-A507-214F-3EC0B6941635}"/>
          </ac:picMkLst>
        </pc:picChg>
      </pc:sldChg>
      <pc:sldChg chg="addSp delSp modSp new mod modClrScheme chgLayout">
        <pc:chgData name="Joanna Pylvänäinen" userId="c59d8c51-d798-4d54-969f-0e084d63681b" providerId="ADAL" clId="{9D817814-2BFA-4C62-882C-B2C1262E349D}" dt="2024-05-09T15:12:11.868" v="1055" actId="1076"/>
        <pc:sldMkLst>
          <pc:docMk/>
          <pc:sldMk cId="3631093366" sldId="328"/>
        </pc:sldMkLst>
        <pc:spChg chg="del mod ord">
          <ac:chgData name="Joanna Pylvänäinen" userId="c59d8c51-d798-4d54-969f-0e084d63681b" providerId="ADAL" clId="{9D817814-2BFA-4C62-882C-B2C1262E349D}" dt="2024-05-09T15:06:37.613" v="984" actId="700"/>
          <ac:spMkLst>
            <pc:docMk/>
            <pc:sldMk cId="3631093366" sldId="328"/>
            <ac:spMk id="2" creationId="{B829C9E7-B558-4F66-CF7C-731461737D98}"/>
          </ac:spMkLst>
        </pc:spChg>
        <pc:spChg chg="del">
          <ac:chgData name="Joanna Pylvänäinen" userId="c59d8c51-d798-4d54-969f-0e084d63681b" providerId="ADAL" clId="{9D817814-2BFA-4C62-882C-B2C1262E349D}" dt="2024-05-09T15:06:37.613" v="984" actId="700"/>
          <ac:spMkLst>
            <pc:docMk/>
            <pc:sldMk cId="3631093366" sldId="328"/>
            <ac:spMk id="3" creationId="{BD72FE47-8B67-EA15-A70D-177DB618711A}"/>
          </ac:spMkLst>
        </pc:spChg>
        <pc:spChg chg="add mod ord">
          <ac:chgData name="Joanna Pylvänäinen" userId="c59d8c51-d798-4d54-969f-0e084d63681b" providerId="ADAL" clId="{9D817814-2BFA-4C62-882C-B2C1262E349D}" dt="2024-05-09T15:06:46.823" v="995" actId="1076"/>
          <ac:spMkLst>
            <pc:docMk/>
            <pc:sldMk cId="3631093366" sldId="328"/>
            <ac:spMk id="4" creationId="{606A6622-903E-F28D-8D45-9D6DD604CB98}"/>
          </ac:spMkLst>
        </pc:spChg>
        <pc:spChg chg="add mod">
          <ac:chgData name="Joanna Pylvänäinen" userId="c59d8c51-d798-4d54-969f-0e084d63681b" providerId="ADAL" clId="{9D817814-2BFA-4C62-882C-B2C1262E349D}" dt="2024-05-09T15:12:11.868" v="1055" actId="1076"/>
          <ac:spMkLst>
            <pc:docMk/>
            <pc:sldMk cId="3631093366" sldId="328"/>
            <ac:spMk id="16" creationId="{F3195029-2B73-CE2D-2A4E-E1AC9E0BE557}"/>
          </ac:spMkLst>
        </pc:spChg>
        <pc:picChg chg="add del mod">
          <ac:chgData name="Joanna Pylvänäinen" userId="c59d8c51-d798-4d54-969f-0e084d63681b" providerId="ADAL" clId="{9D817814-2BFA-4C62-882C-B2C1262E349D}" dt="2024-05-09T15:07:19.194" v="999" actId="478"/>
          <ac:picMkLst>
            <pc:docMk/>
            <pc:sldMk cId="3631093366" sldId="328"/>
            <ac:picMk id="6" creationId="{41D5B79A-86D9-452B-4F53-033CE0993D48}"/>
          </ac:picMkLst>
        </pc:picChg>
        <pc:picChg chg="add mod">
          <ac:chgData name="Joanna Pylvänäinen" userId="c59d8c51-d798-4d54-969f-0e084d63681b" providerId="ADAL" clId="{9D817814-2BFA-4C62-882C-B2C1262E349D}" dt="2024-05-09T15:11:38.800" v="1047" actId="554"/>
          <ac:picMkLst>
            <pc:docMk/>
            <pc:sldMk cId="3631093366" sldId="328"/>
            <ac:picMk id="8" creationId="{A96DE06C-BB90-A5D4-D304-39667B76E7F8}"/>
          </ac:picMkLst>
        </pc:picChg>
        <pc:picChg chg="add mod">
          <ac:chgData name="Joanna Pylvänäinen" userId="c59d8c51-d798-4d54-969f-0e084d63681b" providerId="ADAL" clId="{9D817814-2BFA-4C62-882C-B2C1262E349D}" dt="2024-05-09T15:11:42.899" v="1048" actId="408"/>
          <ac:picMkLst>
            <pc:docMk/>
            <pc:sldMk cId="3631093366" sldId="328"/>
            <ac:picMk id="10" creationId="{4173546A-F4FE-EA41-C4AC-3B858F6FEFB1}"/>
          </ac:picMkLst>
        </pc:picChg>
        <pc:picChg chg="add mod">
          <ac:chgData name="Joanna Pylvänäinen" userId="c59d8c51-d798-4d54-969f-0e084d63681b" providerId="ADAL" clId="{9D817814-2BFA-4C62-882C-B2C1262E349D}" dt="2024-05-09T15:11:38.800" v="1047" actId="554"/>
          <ac:picMkLst>
            <pc:docMk/>
            <pc:sldMk cId="3631093366" sldId="328"/>
            <ac:picMk id="12" creationId="{30B6A10A-4D72-4EA9-67DE-AB2D6E4E20CD}"/>
          </ac:picMkLst>
        </pc:picChg>
        <pc:cxnChg chg="add mod">
          <ac:chgData name="Joanna Pylvänäinen" userId="c59d8c51-d798-4d54-969f-0e084d63681b" providerId="ADAL" clId="{9D817814-2BFA-4C62-882C-B2C1262E349D}" dt="2024-05-09T15:11:57.629" v="1051" actId="1076"/>
          <ac:cxnSpMkLst>
            <pc:docMk/>
            <pc:sldMk cId="3631093366" sldId="328"/>
            <ac:cxnSpMk id="14" creationId="{F9DF5CB7-52E0-D548-04C3-53D95FB481D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/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/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/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3CA12-6F22-2545-A594-01941BEACD23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DB666-CCDE-FD45-86A3-E7EAA98D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7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4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0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96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3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0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4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0" dirty="0"/>
              <a:t>-</a:t>
            </a:r>
            <a:r>
              <a:rPr lang="en-US" dirty="0"/>
              <a:t>&gt;</a:t>
            </a:r>
            <a:r>
              <a:rPr lang="en-US" spc="-30" dirty="0"/>
              <a:t> </a:t>
            </a:r>
            <a:r>
              <a:rPr lang="en-US" dirty="0"/>
              <a:t>results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35" dirty="0"/>
              <a:t> </a:t>
            </a:r>
            <a:r>
              <a:rPr lang="en-US" spc="-10" dirty="0"/>
              <a:t>binarized</a:t>
            </a:r>
            <a:r>
              <a:rPr lang="en-US" spc="-40" dirty="0"/>
              <a:t> </a:t>
            </a:r>
            <a:r>
              <a:rPr lang="en-US" spc="-10" dirty="0"/>
              <a:t>image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9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Variance filter it computes the variance among the neighboring pixel and assign the variance to the “result pixel”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4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The main difference between FIJI and ImageJ is that FIJI comes pre-bundled with a number of useful plugins which would require separate download and installation in ImageJ. FIJI also has an auto-update function that ImageJ does not have, and for advanced users is more user friendly and compatible for Macro writing. 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4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6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884425"/>
            <a:ext cx="2759710" cy="4110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43483"/>
            <a:ext cx="10655807" cy="5971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25244"/>
            <a:ext cx="6325870" cy="204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imagebook.github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imagebook.github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jpg"/><Relationship Id="rId7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5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#Available_method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et/plugins/morpholibj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joanna.pylvanainen@abo.fi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E1C6-0092-FD83-0D58-6BECD107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4038600" cy="3200876"/>
          </a:xfrm>
        </p:spPr>
        <p:txBody>
          <a:bodyPr/>
          <a:lstStyle/>
          <a:p>
            <a:r>
              <a:rPr lang="en-US" dirty="0"/>
              <a:t>WELCOME!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install Fiji: </a:t>
            </a:r>
            <a:r>
              <a:rPr lang="en-US" sz="3200" dirty="0"/>
              <a:t>https://fiji.sc/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D0CD3-776A-6737-3BDF-CFC0AFDE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87937"/>
            <a:ext cx="6691927" cy="3270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ACD1E-BD20-3958-E652-3303F6C7C990}"/>
              </a:ext>
            </a:extLst>
          </p:cNvPr>
          <p:cNvSpPr txBox="1"/>
          <p:nvPr/>
        </p:nvSpPr>
        <p:spPr>
          <a:xfrm>
            <a:off x="990600" y="4783691"/>
            <a:ext cx="105156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Please download materials</a:t>
            </a:r>
            <a:r>
              <a:rPr lang="fi-FI" sz="4400" dirty="0"/>
              <a:t> </a:t>
            </a:r>
            <a:r>
              <a:rPr lang="fi-FI" sz="4400" dirty="0" err="1"/>
              <a:t>from</a:t>
            </a:r>
            <a:r>
              <a:rPr lang="fi-FI" sz="4400" dirty="0"/>
              <a:t> GitHub</a:t>
            </a:r>
            <a:br>
              <a:rPr lang="fi-FI" dirty="0"/>
            </a:br>
            <a:r>
              <a:rPr lang="fi-FI" sz="3200" dirty="0"/>
              <a:t>https://github.com/jpylvanainen/Immunology_course</a:t>
            </a:r>
            <a:br>
              <a:rPr lang="en-US" dirty="0"/>
            </a:br>
            <a:endParaRPr lang="en-FI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959F8-E676-B21E-59C7-8984179545FD}"/>
              </a:ext>
            </a:extLst>
          </p:cNvPr>
          <p:cNvSpPr/>
          <p:nvPr/>
        </p:nvSpPr>
        <p:spPr>
          <a:xfrm>
            <a:off x="8915400" y="3799999"/>
            <a:ext cx="1143000" cy="6579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608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D402-A042-C45A-EC48-48D0B7BE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Image analysis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03FA-5F46-5AAA-0324-5EFFBE44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2109"/>
          <a:stretch/>
        </p:blipFill>
        <p:spPr>
          <a:xfrm>
            <a:off x="0" y="1769983"/>
            <a:ext cx="8693297" cy="45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9B220-868A-5C00-30BB-F617407D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769983"/>
            <a:ext cx="346721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6A6622-903E-F28D-8D45-9D6DD604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CLIJ demo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DE06C-BB90-A5D4-D304-39667B76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4119"/>
            <a:ext cx="3477676" cy="345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3546A-F4FE-EA41-C4AC-3B858F6F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710" y="2084119"/>
            <a:ext cx="3456000" cy="345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6A10A-4D72-4EA9-67DE-AB2D6E4E2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544" y="2084119"/>
            <a:ext cx="3456000" cy="3456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DF5CB7-52E0-D548-04C3-53D95FB481D9}"/>
              </a:ext>
            </a:extLst>
          </p:cNvPr>
          <p:cNvCxnSpPr/>
          <p:nvPr/>
        </p:nvCxnSpPr>
        <p:spPr>
          <a:xfrm>
            <a:off x="1752600" y="5943600"/>
            <a:ext cx="8458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95029-2B73-CE2D-2A4E-E1AC9E0BE557}"/>
              </a:ext>
            </a:extLst>
          </p:cNvPr>
          <p:cNvSpPr txBox="1"/>
          <p:nvPr/>
        </p:nvSpPr>
        <p:spPr>
          <a:xfrm>
            <a:off x="4724400" y="606297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analysis pipeline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63109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00988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67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988" y="1863851"/>
            <a:ext cx="11622405" cy="4384675"/>
          </a:xfrm>
          <a:custGeom>
            <a:avLst/>
            <a:gdLst/>
            <a:ahLst/>
            <a:cxnLst/>
            <a:rect l="l" t="t" r="r" b="b"/>
            <a:pathLst>
              <a:path w="11622405" h="4384675">
                <a:moveTo>
                  <a:pt x="11622024" y="0"/>
                </a:moveTo>
                <a:lnTo>
                  <a:pt x="0" y="0"/>
                </a:lnTo>
                <a:lnTo>
                  <a:pt x="0" y="4384548"/>
                </a:lnTo>
                <a:lnTo>
                  <a:pt x="11622024" y="4384548"/>
                </a:lnTo>
                <a:lnTo>
                  <a:pt x="116220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4145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3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dirty="0"/>
              <a:t>an</a:t>
            </a:r>
            <a:r>
              <a:rPr spc="-125" dirty="0"/>
              <a:t> </a:t>
            </a:r>
            <a:r>
              <a:rPr spc="-10" dirty="0"/>
              <a:t>image?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4433" y="2085594"/>
            <a:ext cx="11341100" cy="3800475"/>
            <a:chOff x="424433" y="2085594"/>
            <a:chExt cx="11341100" cy="3800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433" y="2085594"/>
              <a:ext cx="3800855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2712" y="2085594"/>
              <a:ext cx="7592567" cy="38000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897" y="2232279"/>
              <a:ext cx="2144395" cy="3536950"/>
            </a:xfrm>
            <a:custGeom>
              <a:avLst/>
              <a:gdLst/>
              <a:ahLst/>
              <a:cxnLst/>
              <a:rect l="l" t="t" r="r" b="b"/>
              <a:pathLst>
                <a:path w="2144395" h="3536950">
                  <a:moveTo>
                    <a:pt x="0" y="1046734"/>
                  </a:moveTo>
                  <a:lnTo>
                    <a:pt x="2120645" y="0"/>
                  </a:lnTo>
                </a:path>
                <a:path w="2144395" h="3536950">
                  <a:moveTo>
                    <a:pt x="0" y="1149858"/>
                  </a:moveTo>
                  <a:lnTo>
                    <a:pt x="2143887" y="3536543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79041" y="5842761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3944" y="5842761"/>
            <a:ext cx="145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Enlarged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96274" y="5842761"/>
            <a:ext cx="2252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lang="fi-FI" sz="1800" spc="-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from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1-</a:t>
            </a:r>
            <a:r>
              <a:rPr lang="en-GB" sz="1800" spc="-25" dirty="0">
                <a:latin typeface="Calibri"/>
                <a:cs typeface="Calibri"/>
              </a:rPr>
              <a:t>256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5B540-C91B-DFCD-2B6D-1EDD6EEB432D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2087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Bit</a:t>
            </a:r>
            <a:r>
              <a:rPr spc="-130" dirty="0"/>
              <a:t> </a:t>
            </a:r>
            <a:r>
              <a:rPr spc="-20" dirty="0"/>
              <a:t>depth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6655" y="1253489"/>
            <a:ext cx="10488930" cy="4452620"/>
            <a:chOff x="676655" y="1253489"/>
            <a:chExt cx="10488930" cy="4452620"/>
          </a:xfrm>
        </p:grpSpPr>
        <p:sp>
          <p:nvSpPr>
            <p:cNvPr id="4" name="object 4"/>
            <p:cNvSpPr/>
            <p:nvPr/>
          </p:nvSpPr>
          <p:spPr>
            <a:xfrm>
              <a:off x="676655" y="1690877"/>
              <a:ext cx="3981450" cy="4015104"/>
            </a:xfrm>
            <a:custGeom>
              <a:avLst/>
              <a:gdLst/>
              <a:ahLst/>
              <a:cxnLst/>
              <a:rect l="l" t="t" r="r" b="b"/>
              <a:pathLst>
                <a:path w="3981450" h="4015104">
                  <a:moveTo>
                    <a:pt x="3981450" y="0"/>
                  </a:moveTo>
                  <a:lnTo>
                    <a:pt x="0" y="0"/>
                  </a:lnTo>
                  <a:lnTo>
                    <a:pt x="0" y="4014978"/>
                  </a:lnTo>
                  <a:lnTo>
                    <a:pt x="3981450" y="4014978"/>
                  </a:lnTo>
                  <a:lnTo>
                    <a:pt x="39814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1791461"/>
              <a:ext cx="3800094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1314" y="1253489"/>
              <a:ext cx="5224272" cy="43510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0839" y="5800852"/>
            <a:ext cx="171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1-</a:t>
            </a:r>
            <a:r>
              <a:rPr sz="1800" spc="-25" dirty="0">
                <a:latin typeface="Calibri"/>
                <a:cs typeface="Calibri"/>
              </a:rPr>
              <a:t>256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4904" y="1847850"/>
            <a:ext cx="520700" cy="307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256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65536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2771" y="3684778"/>
            <a:ext cx="1605915" cy="662305"/>
          </a:xfrm>
          <a:custGeom>
            <a:avLst/>
            <a:gdLst/>
            <a:ahLst/>
            <a:cxnLst/>
            <a:rect l="l" t="t" r="r" b="b"/>
            <a:pathLst>
              <a:path w="1605914" h="662304">
                <a:moveTo>
                  <a:pt x="1520660" y="635410"/>
                </a:moveTo>
                <a:lnTo>
                  <a:pt x="1510029" y="661924"/>
                </a:lnTo>
                <a:lnTo>
                  <a:pt x="1605533" y="654050"/>
                </a:lnTo>
                <a:lnTo>
                  <a:pt x="1593688" y="640715"/>
                </a:lnTo>
                <a:lnTo>
                  <a:pt x="1533905" y="640715"/>
                </a:lnTo>
                <a:lnTo>
                  <a:pt x="1520660" y="635410"/>
                </a:lnTo>
                <a:close/>
              </a:path>
              <a:path w="1605914" h="662304">
                <a:moveTo>
                  <a:pt x="1531306" y="608859"/>
                </a:moveTo>
                <a:lnTo>
                  <a:pt x="1520660" y="635410"/>
                </a:lnTo>
                <a:lnTo>
                  <a:pt x="1533905" y="640715"/>
                </a:lnTo>
                <a:lnTo>
                  <a:pt x="1544574" y="614172"/>
                </a:lnTo>
                <a:lnTo>
                  <a:pt x="1531306" y="608859"/>
                </a:lnTo>
                <a:close/>
              </a:path>
              <a:path w="1605914" h="662304">
                <a:moveTo>
                  <a:pt x="1541906" y="582422"/>
                </a:moveTo>
                <a:lnTo>
                  <a:pt x="1531306" y="608859"/>
                </a:lnTo>
                <a:lnTo>
                  <a:pt x="1544574" y="614172"/>
                </a:lnTo>
                <a:lnTo>
                  <a:pt x="1533905" y="640715"/>
                </a:lnTo>
                <a:lnTo>
                  <a:pt x="1593688" y="640715"/>
                </a:lnTo>
                <a:lnTo>
                  <a:pt x="1541906" y="582422"/>
                </a:lnTo>
                <a:close/>
              </a:path>
              <a:path w="1605914" h="662304">
                <a:moveTo>
                  <a:pt x="10667" y="0"/>
                </a:moveTo>
                <a:lnTo>
                  <a:pt x="0" y="26416"/>
                </a:lnTo>
                <a:lnTo>
                  <a:pt x="1520660" y="635410"/>
                </a:lnTo>
                <a:lnTo>
                  <a:pt x="1531306" y="608859"/>
                </a:lnTo>
                <a:lnTo>
                  <a:pt x="1066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C5683-14CA-DEDA-5F9B-9F4BC3EC807C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0" dirty="0"/>
              <a:t>dimensionality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4213" b="17879"/>
          <a:stretch/>
        </p:blipFill>
        <p:spPr>
          <a:xfrm>
            <a:off x="2514600" y="1737919"/>
            <a:ext cx="7162800" cy="4509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F6C2A-AB2F-0D4C-7EA6-0D433432658A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0" dirty="0"/>
              <a:t>dimensionality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607058"/>
            <a:ext cx="7848600" cy="478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91CA7-695F-77A7-D63C-CEA07090B97E}"/>
              </a:ext>
            </a:extLst>
          </p:cNvPr>
          <p:cNvSpPr txBox="1"/>
          <p:nvPr/>
        </p:nvSpPr>
        <p:spPr>
          <a:xfrm>
            <a:off x="8382000" y="6381259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180" dirty="0"/>
              <a:t> </a:t>
            </a:r>
            <a:r>
              <a:rPr dirty="0"/>
              <a:t>image</a:t>
            </a:r>
            <a:r>
              <a:rPr spc="-180" dirty="0"/>
              <a:t> </a:t>
            </a:r>
            <a:r>
              <a:rPr dirty="0"/>
              <a:t>and</a:t>
            </a:r>
            <a:r>
              <a:rPr spc="-175" dirty="0"/>
              <a:t> </a:t>
            </a:r>
            <a:r>
              <a:rPr lang="fi-FI" spc="-20" dirty="0" err="1"/>
              <a:t>inspect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916938" y="1825244"/>
            <a:ext cx="7648107" cy="424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Fiji +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image: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8FAADC"/>
                </a:solidFill>
                <a:latin typeface="Arial"/>
                <a:cs typeface="Arial"/>
              </a:rPr>
              <a:t>Image1-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composite</a:t>
            </a:r>
            <a:r>
              <a:rPr lang="fi-FI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fi-FI" sz="1800" i="1" spc="-10" dirty="0" err="1">
                <a:solidFill>
                  <a:srgbClr val="8FAADC"/>
                </a:solidFill>
                <a:latin typeface="Arial"/>
                <a:cs typeface="Arial"/>
              </a:rPr>
              <a:t>calibrated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.tif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lang="fi-FI" sz="1800" dirty="0">
                <a:solidFill>
                  <a:schemeClr val="accent3"/>
                </a:solidFill>
                <a:latin typeface="Arial"/>
                <a:cs typeface="Arial"/>
              </a:rPr>
              <a:t>		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Pixels</a:t>
            </a:r>
            <a:r>
              <a:rPr sz="1800" spc="-2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bit</a:t>
            </a:r>
            <a:r>
              <a:rPr sz="1800" spc="-1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depth,</a:t>
            </a:r>
            <a:r>
              <a:rPr sz="1800" spc="-2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chemeClr val="accent3"/>
                </a:solidFill>
                <a:latin typeface="Arial"/>
                <a:cs typeface="Arial"/>
              </a:rPr>
              <a:t>channels</a:t>
            </a:r>
            <a:r>
              <a:rPr lang="fi-FI" sz="1800" spc="-10" dirty="0">
                <a:solidFill>
                  <a:schemeClr val="accent3"/>
                </a:solidFill>
                <a:latin typeface="Arial"/>
                <a:cs typeface="Arial"/>
              </a:rPr>
              <a:t>?</a:t>
            </a: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endParaRPr lang="fi-FI" spc="-10" dirty="0">
              <a:solidFill>
                <a:schemeClr val="accent3"/>
              </a:solidFill>
              <a:latin typeface="Arial"/>
              <a:cs typeface="Arial"/>
            </a:endParaRPr>
          </a:p>
          <a:p>
            <a:pPr marL="12700">
              <a:spcBef>
                <a:spcPts val="1425"/>
              </a:spcBef>
            </a:pPr>
            <a:r>
              <a:rPr lang="en-US" sz="1800" spc="-20" dirty="0">
                <a:solidFill>
                  <a:srgbClr val="404040"/>
                </a:solidFill>
                <a:latin typeface="Arial"/>
                <a:cs typeface="Arial"/>
              </a:rPr>
              <a:t>Zoom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mouse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right</a:t>
            </a:r>
            <a:r>
              <a:rPr lang="en-US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click</a:t>
            </a:r>
            <a:r>
              <a:rPr lang="en-US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50" dirty="0">
                <a:solidFill>
                  <a:srgbClr val="8FAADC"/>
                </a:solidFill>
                <a:latin typeface="Arial"/>
                <a:cs typeface="Arial"/>
              </a:rPr>
              <a:t>+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mouse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left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click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50" dirty="0">
                <a:solidFill>
                  <a:srgbClr val="8FAADC"/>
                </a:solidFill>
                <a:latin typeface="Arial"/>
                <a:cs typeface="Arial"/>
              </a:rPr>
              <a:t>–</a:t>
            </a:r>
          </a:p>
          <a:p>
            <a:pPr marL="12700">
              <a:spcBef>
                <a:spcPts val="1425"/>
              </a:spcBef>
            </a:pPr>
            <a:r>
              <a:rPr lang="en-US" sz="1800" spc="-50" dirty="0">
                <a:solidFill>
                  <a:schemeClr val="tx1"/>
                </a:solidFill>
                <a:latin typeface="Arial"/>
                <a:cs typeface="Arial"/>
              </a:rPr>
              <a:t>Mo</a:t>
            </a:r>
            <a:r>
              <a:rPr lang="en-US" spc="-50" dirty="0">
                <a:solidFill>
                  <a:schemeClr val="tx1"/>
                </a:solidFill>
                <a:latin typeface="Arial"/>
                <a:cs typeface="Arial"/>
              </a:rPr>
              <a:t>ve around zoomed image use the hand tool </a:t>
            </a:r>
            <a:endParaRPr lang="en-US" sz="1800" spc="-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Adjust the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contrast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Brightness/Contrast</a:t>
            </a:r>
          </a:p>
          <a:p>
            <a:pPr marL="12700">
              <a:spcBef>
                <a:spcPts val="1425"/>
              </a:spcBef>
            </a:pP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Channel management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 Color › Channels Tool...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Split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channels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Split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channels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Sync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windows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Tools</a:t>
            </a:r>
            <a:r>
              <a:rPr lang="en-US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Sync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Windows</a:t>
            </a:r>
            <a:endParaRPr lang="en-US" sz="1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601200" y="228600"/>
            <a:ext cx="2318251" cy="1859200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1339" y="3288162"/>
            <a:ext cx="524256" cy="619875"/>
          </a:xfrm>
          <a:prstGeom prst="rect">
            <a:avLst/>
          </a:prstGeom>
        </p:spPr>
      </p:pic>
      <p:pic>
        <p:nvPicPr>
          <p:cNvPr id="19" name="Picture 18" descr="Question Cat">
            <a:extLst>
              <a:ext uri="{FF2B5EF4-FFF2-40B4-BE49-F238E27FC236}">
                <a16:creationId xmlns:a16="http://schemas.microsoft.com/office/drawing/2014/main" id="{75E94511-A93A-F82D-2ACD-D4FCE4536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30979"/>
            <a:ext cx="1054135" cy="1054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2E327D-711E-5175-531B-2D1CB87CD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456" y="3840395"/>
            <a:ext cx="524256" cy="5100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4750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Look</a:t>
            </a:r>
            <a:r>
              <a:rPr spc="-165" dirty="0"/>
              <a:t> </a:t>
            </a:r>
            <a:r>
              <a:rPr dirty="0"/>
              <a:t>up</a:t>
            </a:r>
            <a:r>
              <a:rPr spc="-165" dirty="0"/>
              <a:t> </a:t>
            </a:r>
            <a:r>
              <a:rPr spc="-10" dirty="0"/>
              <a:t>tables</a:t>
            </a:r>
            <a:r>
              <a:rPr spc="-160" dirty="0"/>
              <a:t> </a:t>
            </a:r>
            <a:r>
              <a:rPr spc="-60" dirty="0"/>
              <a:t>(LUTs)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6800" y="253682"/>
            <a:ext cx="10687050" cy="6350635"/>
            <a:chOff x="666750" y="389381"/>
            <a:chExt cx="10687050" cy="6350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50" y="1990724"/>
              <a:ext cx="2400300" cy="3619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485" y="2619755"/>
              <a:ext cx="1792985" cy="1786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9166" y="4552187"/>
              <a:ext cx="2024633" cy="20246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3626" y="3975353"/>
              <a:ext cx="6226175" cy="1607820"/>
            </a:xfrm>
            <a:custGeom>
              <a:avLst/>
              <a:gdLst/>
              <a:ahLst/>
              <a:cxnLst/>
              <a:rect l="l" t="t" r="r" b="b"/>
              <a:pathLst>
                <a:path w="6226175" h="1607820">
                  <a:moveTo>
                    <a:pt x="6150176" y="1576606"/>
                  </a:moveTo>
                  <a:lnTo>
                    <a:pt x="6142355" y="1607312"/>
                  </a:lnTo>
                  <a:lnTo>
                    <a:pt x="6225667" y="1589278"/>
                  </a:lnTo>
                  <a:lnTo>
                    <a:pt x="6214644" y="1579753"/>
                  </a:lnTo>
                  <a:lnTo>
                    <a:pt x="6162548" y="1579753"/>
                  </a:lnTo>
                  <a:lnTo>
                    <a:pt x="6150176" y="1576606"/>
                  </a:lnTo>
                  <a:close/>
                </a:path>
                <a:path w="6226175" h="1607820">
                  <a:moveTo>
                    <a:pt x="6153317" y="1564278"/>
                  </a:moveTo>
                  <a:lnTo>
                    <a:pt x="6150176" y="1576606"/>
                  </a:lnTo>
                  <a:lnTo>
                    <a:pt x="6162548" y="1579753"/>
                  </a:lnTo>
                  <a:lnTo>
                    <a:pt x="6165723" y="1567434"/>
                  </a:lnTo>
                  <a:lnTo>
                    <a:pt x="6153317" y="1564278"/>
                  </a:lnTo>
                  <a:close/>
                </a:path>
                <a:path w="6226175" h="1607820">
                  <a:moveTo>
                    <a:pt x="6161151" y="1533525"/>
                  </a:moveTo>
                  <a:lnTo>
                    <a:pt x="6153317" y="1564278"/>
                  </a:lnTo>
                  <a:lnTo>
                    <a:pt x="6165723" y="1567434"/>
                  </a:lnTo>
                  <a:lnTo>
                    <a:pt x="6162548" y="1579753"/>
                  </a:lnTo>
                  <a:lnTo>
                    <a:pt x="6214644" y="1579753"/>
                  </a:lnTo>
                  <a:lnTo>
                    <a:pt x="6161151" y="1533525"/>
                  </a:lnTo>
                  <a:close/>
                </a:path>
                <a:path w="6226175" h="1607820">
                  <a:moveTo>
                    <a:pt x="3048" y="0"/>
                  </a:moveTo>
                  <a:lnTo>
                    <a:pt x="0" y="12192"/>
                  </a:lnTo>
                  <a:lnTo>
                    <a:pt x="6150176" y="1576606"/>
                  </a:lnTo>
                  <a:lnTo>
                    <a:pt x="6153317" y="156427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728" y="389381"/>
              <a:ext cx="2024633" cy="2016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3372" y="1368551"/>
              <a:ext cx="5769610" cy="2160270"/>
            </a:xfrm>
            <a:custGeom>
              <a:avLst/>
              <a:gdLst/>
              <a:ahLst/>
              <a:cxnLst/>
              <a:rect l="l" t="t" r="r" b="b"/>
              <a:pathLst>
                <a:path w="5769609" h="2160270">
                  <a:moveTo>
                    <a:pt x="3832733" y="2144649"/>
                  </a:moveTo>
                  <a:lnTo>
                    <a:pt x="3820210" y="2133092"/>
                  </a:lnTo>
                  <a:lnTo>
                    <a:pt x="3770122" y="2086864"/>
                  </a:lnTo>
                  <a:lnTo>
                    <a:pt x="3761270" y="2117356"/>
                  </a:lnTo>
                  <a:lnTo>
                    <a:pt x="3556" y="1030986"/>
                  </a:lnTo>
                  <a:lnTo>
                    <a:pt x="0" y="1043178"/>
                  </a:lnTo>
                  <a:lnTo>
                    <a:pt x="3757739" y="2129561"/>
                  </a:lnTo>
                  <a:lnTo>
                    <a:pt x="3748913" y="2160016"/>
                  </a:lnTo>
                  <a:lnTo>
                    <a:pt x="3832733" y="2144649"/>
                  </a:lnTo>
                  <a:close/>
                </a:path>
                <a:path w="5769609" h="2160270">
                  <a:moveTo>
                    <a:pt x="5769102" y="28956"/>
                  </a:moveTo>
                  <a:lnTo>
                    <a:pt x="5689092" y="0"/>
                  </a:lnTo>
                  <a:lnTo>
                    <a:pt x="5692787" y="31584"/>
                  </a:lnTo>
                  <a:lnTo>
                    <a:pt x="1016" y="700278"/>
                  </a:lnTo>
                  <a:lnTo>
                    <a:pt x="2540" y="712978"/>
                  </a:lnTo>
                  <a:lnTo>
                    <a:pt x="5694273" y="44157"/>
                  </a:lnTo>
                  <a:lnTo>
                    <a:pt x="5697982" y="75692"/>
                  </a:lnTo>
                  <a:lnTo>
                    <a:pt x="5767362" y="30099"/>
                  </a:lnTo>
                  <a:lnTo>
                    <a:pt x="5769102" y="2895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84" y="5145023"/>
              <a:ext cx="1578102" cy="15948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4246879"/>
              <a:ext cx="2257425" cy="1695450"/>
            </a:xfrm>
            <a:custGeom>
              <a:avLst/>
              <a:gdLst/>
              <a:ahLst/>
              <a:cxnLst/>
              <a:rect l="l" t="t" r="r" b="b"/>
              <a:pathLst>
                <a:path w="2257425" h="1695450">
                  <a:moveTo>
                    <a:pt x="2192398" y="1654768"/>
                  </a:moveTo>
                  <a:lnTo>
                    <a:pt x="2173351" y="1680159"/>
                  </a:lnTo>
                  <a:lnTo>
                    <a:pt x="2257171" y="1695411"/>
                  </a:lnTo>
                  <a:lnTo>
                    <a:pt x="2240661" y="1662391"/>
                  </a:lnTo>
                  <a:lnTo>
                    <a:pt x="2202561" y="1662391"/>
                  </a:lnTo>
                  <a:lnTo>
                    <a:pt x="2192398" y="1654768"/>
                  </a:lnTo>
                  <a:close/>
                </a:path>
                <a:path w="2257425" h="1695450">
                  <a:moveTo>
                    <a:pt x="2200019" y="1644609"/>
                  </a:moveTo>
                  <a:lnTo>
                    <a:pt x="2192398" y="1654768"/>
                  </a:lnTo>
                  <a:lnTo>
                    <a:pt x="2202561" y="1662391"/>
                  </a:lnTo>
                  <a:lnTo>
                    <a:pt x="2210181" y="1652231"/>
                  </a:lnTo>
                  <a:lnTo>
                    <a:pt x="2200019" y="1644609"/>
                  </a:lnTo>
                  <a:close/>
                </a:path>
                <a:path w="2257425" h="1695450">
                  <a:moveTo>
                    <a:pt x="2219071" y="1619211"/>
                  </a:moveTo>
                  <a:lnTo>
                    <a:pt x="2200019" y="1644609"/>
                  </a:lnTo>
                  <a:lnTo>
                    <a:pt x="2210181" y="1652231"/>
                  </a:lnTo>
                  <a:lnTo>
                    <a:pt x="2202561" y="1662391"/>
                  </a:lnTo>
                  <a:lnTo>
                    <a:pt x="2240661" y="1662391"/>
                  </a:lnTo>
                  <a:lnTo>
                    <a:pt x="2219071" y="1619211"/>
                  </a:lnTo>
                  <a:close/>
                </a:path>
                <a:path w="2257425" h="1695450">
                  <a:moveTo>
                    <a:pt x="7620" y="0"/>
                  </a:moveTo>
                  <a:lnTo>
                    <a:pt x="0" y="10160"/>
                  </a:lnTo>
                  <a:lnTo>
                    <a:pt x="2192398" y="1654768"/>
                  </a:lnTo>
                  <a:lnTo>
                    <a:pt x="2200019" y="164460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4ED05B-B1A7-C2CA-E72D-B9CBFD7451F0}"/>
              </a:ext>
            </a:extLst>
          </p:cNvPr>
          <p:cNvSpPr txBox="1"/>
          <p:nvPr/>
        </p:nvSpPr>
        <p:spPr>
          <a:xfrm>
            <a:off x="1035448" y="6132405"/>
            <a:ext cx="451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Try different LUTs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-&gt; Lookup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tables</a:t>
            </a:r>
            <a:endParaRPr lang="en-US" sz="1800" dirty="0">
              <a:latin typeface="Arial"/>
              <a:cs typeface="Arial"/>
            </a:endParaRPr>
          </a:p>
          <a:p>
            <a:endParaRPr lang="en-GB" dirty="0"/>
          </a:p>
        </p:txBody>
      </p:sp>
      <p:grpSp>
        <p:nvGrpSpPr>
          <p:cNvPr id="13" name="object 8">
            <a:extLst>
              <a:ext uri="{FF2B5EF4-FFF2-40B4-BE49-F238E27FC236}">
                <a16:creationId xmlns:a16="http://schemas.microsoft.com/office/drawing/2014/main" id="{A4246AFE-CE6C-16CB-F2FF-D53342B424EC}"/>
              </a:ext>
            </a:extLst>
          </p:cNvPr>
          <p:cNvGrpSpPr/>
          <p:nvPr/>
        </p:nvGrpSpPr>
        <p:grpSpPr>
          <a:xfrm>
            <a:off x="171451" y="5671141"/>
            <a:ext cx="1163422" cy="933045"/>
            <a:chOff x="7955161" y="350600"/>
            <a:chExt cx="3713479" cy="297815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1CE7AC32-99B4-9A58-6C4A-5AB6F74014A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6D33B247-4F1B-4073-A788-EF84C924F88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1EA721F0-6733-BB01-DE9D-F0C358824C1D}"/>
                </a:ext>
              </a:extLst>
            </p:cNvPr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4BAA9A-B618-D41C-1398-274D3B2E4096}"/>
              </a:ext>
            </a:extLst>
          </p:cNvPr>
          <p:cNvSpPr txBox="1"/>
          <p:nvPr/>
        </p:nvSpPr>
        <p:spPr>
          <a:xfrm>
            <a:off x="1029133" y="150333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Calibri"/>
                <a:cs typeface="Calibri"/>
              </a:rPr>
              <a:t>1                                      </a:t>
            </a:r>
            <a:r>
              <a:rPr lang="en-GB" sz="1800" spc="-25" dirty="0">
                <a:latin typeface="Calibri"/>
                <a:cs typeface="Calibri"/>
              </a:rPr>
              <a:t>256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38265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Channel</a:t>
            </a:r>
            <a:r>
              <a:rPr spc="-185" dirty="0"/>
              <a:t> </a:t>
            </a:r>
            <a:r>
              <a:rPr spc="-10" dirty="0"/>
              <a:t>merging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Merge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channel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227" y="2291559"/>
            <a:ext cx="266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Futher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edit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LUT</a:t>
            </a:r>
            <a:r>
              <a:rPr lang="fi-FI" sz="1800" spc="-2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891" y="2917140"/>
            <a:ext cx="269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Color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blindness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simulation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77400" y="400040"/>
            <a:ext cx="1938194" cy="1554400"/>
            <a:chOff x="7955161" y="350600"/>
            <a:chExt cx="3713479" cy="2978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74717" y="2643887"/>
            <a:ext cx="4008120" cy="99450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fi-FI" sz="1600" i="1" dirty="0" err="1">
                <a:solidFill>
                  <a:srgbClr val="8FAADC"/>
                </a:solidFill>
                <a:latin typeface="Arial"/>
                <a:cs typeface="Arial"/>
              </a:rPr>
              <a:t>Duplicate</a:t>
            </a:r>
            <a:r>
              <a:rPr lang="fi-FI" sz="1600" i="1" dirty="0">
                <a:solidFill>
                  <a:srgbClr val="8FAADC"/>
                </a:solidFill>
                <a:latin typeface="Arial"/>
                <a:cs typeface="Arial"/>
              </a:rPr>
              <a:t>: </a:t>
            </a:r>
            <a:r>
              <a:rPr lang="fi-FI" sz="1600" i="1" dirty="0" err="1">
                <a:solidFill>
                  <a:srgbClr val="8FAADC"/>
                </a:solidFill>
                <a:latin typeface="Arial"/>
                <a:cs typeface="Arial"/>
              </a:rPr>
              <a:t>shift</a:t>
            </a:r>
            <a:r>
              <a:rPr lang="fi-FI" sz="1600" i="1" dirty="0">
                <a:solidFill>
                  <a:srgbClr val="8FAADC"/>
                </a:solidFill>
                <a:latin typeface="Arial"/>
                <a:cs typeface="Arial"/>
              </a:rPr>
              <a:t> + D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Type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RGB</a:t>
            </a:r>
            <a:r>
              <a:rPr sz="16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Color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Simulate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Blindness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4717" y="1863089"/>
            <a:ext cx="3124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Merge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channels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4717" y="2247870"/>
            <a:ext cx="21564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Lookup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tables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26" name="Picture 2" descr="Colourful blindness chart">
            <a:extLst>
              <a:ext uri="{FF2B5EF4-FFF2-40B4-BE49-F238E27FC236}">
                <a16:creationId xmlns:a16="http://schemas.microsoft.com/office/drawing/2014/main" id="{307D3BB8-849A-34DD-2324-751DE1BC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7" y="4202098"/>
            <a:ext cx="4409128" cy="21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07FDEA-8798-491F-9084-EF8026E4E244}"/>
              </a:ext>
            </a:extLst>
          </p:cNvPr>
          <p:cNvSpPr txBox="1"/>
          <p:nvPr/>
        </p:nvSpPr>
        <p:spPr>
          <a:xfrm>
            <a:off x="3848735" y="648929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https://www.lenstore.co.uk/eyecare/your-guide-colour-blindness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C288-8A23-ECB3-C39B-64494261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361EC-1945-F38F-0B62-3D9CA3038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50080"/>
          <a:stretch/>
        </p:blipFill>
        <p:spPr bwMode="auto">
          <a:xfrm>
            <a:off x="885624" y="1828800"/>
            <a:ext cx="706675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906AD-999A-62F9-C8A4-18B9BBF908E3}"/>
              </a:ext>
            </a:extLst>
          </p:cNvPr>
          <p:cNvSpPr txBox="1"/>
          <p:nvPr/>
        </p:nvSpPr>
        <p:spPr>
          <a:xfrm>
            <a:off x="8153400" y="2209800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MuseoSans"/>
              </a:rPr>
              <a:t>Localization of immune cells</a:t>
            </a: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Cross section of human </a:t>
            </a:r>
            <a:r>
              <a:rPr lang="en-US" dirty="0">
                <a:solidFill>
                  <a:srgbClr val="282828"/>
                </a:solidFill>
                <a:latin typeface="MuseoSans"/>
              </a:rPr>
              <a:t>l</a:t>
            </a:r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ymph node</a:t>
            </a: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B cells (blue)</a:t>
            </a:r>
            <a:endParaRPr lang="en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5ACC8-F815-EEAB-CEFF-6EBD2917B7C0}"/>
              </a:ext>
            </a:extLst>
          </p:cNvPr>
          <p:cNvSpPr txBox="1"/>
          <p:nvPr/>
        </p:nvSpPr>
        <p:spPr>
          <a:xfrm>
            <a:off x="9067800" y="645356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12121"/>
                </a:solidFill>
                <a:effectLst/>
                <a:latin typeface="BlinkMacSystemFont"/>
              </a:rPr>
              <a:t>(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BlinkMacSystemFont"/>
              </a:rPr>
              <a:t>Louie</a:t>
            </a:r>
            <a:r>
              <a:rPr lang="fr-FR" b="0" i="0" dirty="0">
                <a:solidFill>
                  <a:srgbClr val="212121"/>
                </a:solidFill>
                <a:effectLst/>
                <a:latin typeface="BlinkMacSystemFont"/>
              </a:rPr>
              <a:t>, D. A. P., &amp; Liao, S. 2019)</a:t>
            </a:r>
            <a:endParaRPr lang="en-FI" dirty="0"/>
          </a:p>
        </p:txBody>
      </p:sp>
      <p:pic>
        <p:nvPicPr>
          <p:cNvPr id="9" name="Picture 8" descr="A black and white image of a human lungs&#10;&#10;Description automatically generated">
            <a:extLst>
              <a:ext uri="{FF2B5EF4-FFF2-40B4-BE49-F238E27FC236}">
                <a16:creationId xmlns:a16="http://schemas.microsoft.com/office/drawing/2014/main" id="{955316EB-F928-97F5-D38A-B3040B2D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9" y="1828800"/>
            <a:ext cx="7068345" cy="4280043"/>
          </a:xfrm>
          <a:prstGeom prst="rect">
            <a:avLst/>
          </a:prstGeom>
        </p:spPr>
      </p:pic>
      <p:pic>
        <p:nvPicPr>
          <p:cNvPr id="11" name="Picture 10" descr="A black and white image of a liver&#10;&#10;Description automatically generated">
            <a:extLst>
              <a:ext uri="{FF2B5EF4-FFF2-40B4-BE49-F238E27FC236}">
                <a16:creationId xmlns:a16="http://schemas.microsoft.com/office/drawing/2014/main" id="{5D0DF3DD-2D32-284E-AF2F-0C4C9EFD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4" y="1828800"/>
            <a:ext cx="7106024" cy="4302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EA483A-B8E5-B6DF-70D6-33FD97D7AB7A}"/>
              </a:ext>
            </a:extLst>
          </p:cNvPr>
          <p:cNvSpPr txBox="1"/>
          <p:nvPr/>
        </p:nvSpPr>
        <p:spPr>
          <a:xfrm>
            <a:off x="8153400" y="3581400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Total area</a:t>
            </a:r>
          </a:p>
          <a:p>
            <a:r>
              <a:rPr lang="en-US" dirty="0">
                <a:solidFill>
                  <a:srgbClr val="282828"/>
                </a:solidFill>
                <a:latin typeface="MuseoSans"/>
              </a:rPr>
              <a:t>Location</a:t>
            </a:r>
          </a:p>
          <a:p>
            <a:endParaRPr lang="en-US" b="0" i="0" dirty="0">
              <a:solidFill>
                <a:srgbClr val="282828"/>
              </a:solidFill>
              <a:effectLst/>
              <a:latin typeface="MuseoSans"/>
            </a:endParaRP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</p:txBody>
      </p:sp>
    </p:spTree>
    <p:extLst>
      <p:ext uri="{BB962C8B-B14F-4D97-AF65-F5344CB8AC3E}">
        <p14:creationId xmlns:p14="http://schemas.microsoft.com/office/powerpoint/2010/main" val="374113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dirty="0"/>
              <a:t>N-</a:t>
            </a:r>
            <a:r>
              <a:rPr lang="fi-FI" dirty="0" err="1"/>
              <a:t>dimensional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207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sample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573020"/>
            <a:ext cx="238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View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different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channels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320541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Make a </a:t>
            </a: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subset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765" y="4724400"/>
            <a:ext cx="33051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Make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z-projection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endParaRPr lang="en-US" sz="1800" spc="-15" dirty="0">
              <a:solidFill>
                <a:srgbClr val="40404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(from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original)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765" y="5388986"/>
            <a:ext cx="6823656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Crop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image		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Choose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rectangle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tool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			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draw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region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of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interest</a:t>
            </a:r>
            <a:endParaRPr lang="fi-FI"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			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50" dirty="0">
                <a:solidFill>
                  <a:srgbClr val="8FAADC"/>
                </a:solidFill>
                <a:latin typeface="Arial"/>
                <a:cs typeface="Arial"/>
              </a:rPr>
              <a:t>D 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80302" y="350600"/>
            <a:ext cx="2888338" cy="2316400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55622" y="1716058"/>
            <a:ext cx="3675379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File</a:t>
            </a:r>
            <a:r>
              <a:rPr lang="en-US"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Open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Samples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Mitosis</a:t>
            </a:r>
            <a:r>
              <a:rPr lang="en-US"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(5D 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stack)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OR Image7- mitosis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5622" y="3370834"/>
            <a:ext cx="399364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Duplicate...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OR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8FAADC"/>
                </a:solidFill>
                <a:latin typeface="Arial"/>
                <a:cs typeface="Arial"/>
              </a:rPr>
              <a:t>D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and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select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wanted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frames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,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channels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,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planes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5622" y="4730750"/>
            <a:ext cx="25476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Stacks › Z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Project...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0BABEA-F801-BD3C-3839-4B367873F9B3}"/>
              </a:ext>
            </a:extLst>
          </p:cNvPr>
          <p:cNvGrpSpPr/>
          <p:nvPr/>
        </p:nvGrpSpPr>
        <p:grpSpPr>
          <a:xfrm>
            <a:off x="8153400" y="3061559"/>
            <a:ext cx="3359814" cy="3608937"/>
            <a:chOff x="7107043" y="3021088"/>
            <a:chExt cx="3359814" cy="360893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F1108C-F03C-3729-D163-AC0F8EB1EC75}"/>
                </a:ext>
              </a:extLst>
            </p:cNvPr>
            <p:cNvGrpSpPr/>
            <p:nvPr/>
          </p:nvGrpSpPr>
          <p:grpSpPr>
            <a:xfrm>
              <a:off x="9128304" y="4227979"/>
              <a:ext cx="1338553" cy="2402046"/>
              <a:chOff x="9144000" y="4227979"/>
              <a:chExt cx="1338553" cy="2402046"/>
            </a:xfrm>
          </p:grpSpPr>
          <p:pic>
            <p:nvPicPr>
              <p:cNvPr id="17" name="Picture 2" descr="Roamer Early Years | Valiant | STEMfinity">
                <a:extLst>
                  <a:ext uri="{FF2B5EF4-FFF2-40B4-BE49-F238E27FC236}">
                    <a16:creationId xmlns:a16="http://schemas.microsoft.com/office/drawing/2014/main" id="{FADD59E8-1B19-E12E-5569-AA13DE800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29147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Roamer Early Years | Valiant | STEMfinity">
                <a:extLst>
                  <a:ext uri="{FF2B5EF4-FFF2-40B4-BE49-F238E27FC236}">
                    <a16:creationId xmlns:a16="http://schemas.microsoft.com/office/drawing/2014/main" id="{510697FD-E3E1-B2C7-C3D4-D385745F7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025598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Roamer Early Years | Valiant | STEMfinity">
                <a:extLst>
                  <a:ext uri="{FF2B5EF4-FFF2-40B4-BE49-F238E27FC236}">
                    <a16:creationId xmlns:a16="http://schemas.microsoft.com/office/drawing/2014/main" id="{9B43E36E-392D-146B-216B-2E5ADF57F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759725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Roamer Early Years | Valiant | STEMfinity">
                <a:extLst>
                  <a:ext uri="{FF2B5EF4-FFF2-40B4-BE49-F238E27FC236}">
                    <a16:creationId xmlns:a16="http://schemas.microsoft.com/office/drawing/2014/main" id="{3798BCBF-FF07-8C8F-1693-DB8BD27B7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49385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oamer Early Years | Valiant | STEMfinity">
                <a:extLst>
                  <a:ext uri="{FF2B5EF4-FFF2-40B4-BE49-F238E27FC236}">
                    <a16:creationId xmlns:a16="http://schemas.microsoft.com/office/drawing/2014/main" id="{A095712A-E604-9FFA-FFCD-D0C7C9154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227979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 descr="Roamer Early Years | Valiant | STEMfinity">
              <a:extLst>
                <a:ext uri="{FF2B5EF4-FFF2-40B4-BE49-F238E27FC236}">
                  <a16:creationId xmlns:a16="http://schemas.microsoft.com/office/drawing/2014/main" id="{FC8AF352-9F9F-B801-40A2-AE5EC7635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304" y="3021088"/>
              <a:ext cx="1338553" cy="133855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1F468-70D3-7F47-C840-2AB87FE03D94}"/>
                </a:ext>
              </a:extLst>
            </p:cNvPr>
            <p:cNvSpPr txBox="1"/>
            <p:nvPr/>
          </p:nvSpPr>
          <p:spPr>
            <a:xfrm>
              <a:off x="7107043" y="544594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Original stack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CA9E88-9274-AA0A-7159-6EB188A77A1D}"/>
                </a:ext>
              </a:extLst>
            </p:cNvPr>
            <p:cNvSpPr txBox="1"/>
            <p:nvPr/>
          </p:nvSpPr>
          <p:spPr>
            <a:xfrm>
              <a:off x="7174611" y="333353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Final image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8CA58F-081E-3CBF-7BCC-64B0B3809BA9}"/>
                </a:ext>
              </a:extLst>
            </p:cNvPr>
            <p:cNvCxnSpPr/>
            <p:nvPr/>
          </p:nvCxnSpPr>
          <p:spPr>
            <a:xfrm flipV="1">
              <a:off x="8991600" y="3810000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3BD55E-8B88-412E-34FE-EE450FDE75D9}"/>
                </a:ext>
              </a:extLst>
            </p:cNvPr>
            <p:cNvCxnSpPr/>
            <p:nvPr/>
          </p:nvCxnSpPr>
          <p:spPr>
            <a:xfrm flipV="1">
              <a:off x="9797580" y="4250486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2FCFEF0-BBA0-3B67-01A7-5F1C43032C5F}"/>
                </a:ext>
              </a:extLst>
            </p:cNvPr>
            <p:cNvCxnSpPr/>
            <p:nvPr/>
          </p:nvCxnSpPr>
          <p:spPr>
            <a:xfrm flipV="1">
              <a:off x="9175594" y="3940211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22D91D-FEF6-8086-B331-8E8D22F4F303}"/>
                </a:ext>
              </a:extLst>
            </p:cNvPr>
            <p:cNvCxnSpPr/>
            <p:nvPr/>
          </p:nvCxnSpPr>
          <p:spPr>
            <a:xfrm flipV="1">
              <a:off x="9372600" y="4040693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bject 5">
            <a:extLst>
              <a:ext uri="{FF2B5EF4-FFF2-40B4-BE49-F238E27FC236}">
                <a16:creationId xmlns:a16="http://schemas.microsoft.com/office/drawing/2014/main" id="{34FA8794-5A86-60E0-B72F-EBF35114F86E}"/>
              </a:ext>
            </a:extLst>
          </p:cNvPr>
          <p:cNvSpPr txBox="1"/>
          <p:nvPr/>
        </p:nvSpPr>
        <p:spPr>
          <a:xfrm>
            <a:off x="911718" y="3980233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Isolate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one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z-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plane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AE5B2B5E-E955-D97E-EDCD-A0AC6612AE3D}"/>
              </a:ext>
            </a:extLst>
          </p:cNvPr>
          <p:cNvSpPr txBox="1"/>
          <p:nvPr/>
        </p:nvSpPr>
        <p:spPr>
          <a:xfrm>
            <a:off x="3655622" y="3953572"/>
            <a:ext cx="2903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Duplicate...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OR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8FAADC"/>
                </a:solidFill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ED40FCF-9895-146D-EB20-2615BAEAE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214" y="5372730"/>
            <a:ext cx="371527" cy="381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F8C074-6B3D-6D82-0CA9-EDE8157249FC}"/>
              </a:ext>
            </a:extLst>
          </p:cNvPr>
          <p:cNvSpPr txBox="1"/>
          <p:nvPr/>
        </p:nvSpPr>
        <p:spPr>
          <a:xfrm>
            <a:off x="3655622" y="2556786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425"/>
              </a:spcBef>
            </a:pP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Image › Color › Channels Tool...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5" dirty="0"/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2195"/>
            <a:ext cx="980376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important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handled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properly,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calibrated,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ImageJ </a:t>
            </a:r>
            <a:r>
              <a:rPr sz="1800" dirty="0">
                <a:latin typeface="Arial"/>
                <a:cs typeface="Arial"/>
              </a:rPr>
              <a:t>doesn’t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files</a:t>
            </a:r>
            <a:r>
              <a:rPr sz="1800" spc="-10" dirty="0">
                <a:latin typeface="Arial"/>
                <a:cs typeface="Arial"/>
              </a:rPr>
              <a:t> properly.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800" spc="-35" dirty="0">
                <a:latin typeface="Arial"/>
                <a:cs typeface="Arial"/>
              </a:rPr>
              <a:t>You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calibrated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194" y="3387090"/>
            <a:ext cx="10592560" cy="12188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5" dirty="0"/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877059"/>
            <a:ext cx="6169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image: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8FAADC"/>
                </a:solidFill>
                <a:latin typeface="Arial"/>
                <a:cs typeface="Arial"/>
              </a:rPr>
              <a:t>Image1-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composite</a:t>
            </a:r>
            <a:r>
              <a:rPr lang="fi-FI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fi-FI" sz="1800" i="1" spc="-10" dirty="0" err="1">
                <a:solidFill>
                  <a:srgbClr val="8FAADC"/>
                </a:solidFill>
                <a:latin typeface="Arial"/>
                <a:cs typeface="Arial"/>
              </a:rPr>
              <a:t>calibrated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.tif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789428"/>
            <a:ext cx="243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properties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702304"/>
            <a:ext cx="7937500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that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number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channels,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slices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frames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match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unit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it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μm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(um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micron)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nm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pixel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width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height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(2D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images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voxel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depth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ignored)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06000" y="228600"/>
            <a:ext cx="2128223" cy="1706800"/>
            <a:chOff x="7955161" y="350600"/>
            <a:chExt cx="3713479" cy="2978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82567" y="2796539"/>
            <a:ext cx="181863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 -&gt;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Properties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462976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00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6F74A-89C6-FAE8-62AA-4727F770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Image filtering</a:t>
            </a:r>
            <a:endParaRPr lang="en-GB" dirty="0"/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F5137-0A8D-0649-081E-75D06B6BB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Linear filter demo</a:t>
            </a:r>
          </a:p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Noise reduction</a:t>
            </a:r>
          </a:p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Correct uneven illumination / Background removal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-apple-system"/>
              </a:rPr>
              <a:t>Feature enhancement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58386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1FF8-E1EC-120D-E3EC-06BB9568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Linear filter 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9D04-3582-0CD1-B4A9-7E7A1A912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825244"/>
            <a:ext cx="6325870" cy="830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Image13-blob.tif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 &gt; Convolve..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C880A18B-2DEE-E50A-024E-A10DE2342156}"/>
              </a:ext>
            </a:extLst>
          </p:cNvPr>
          <p:cNvGrpSpPr/>
          <p:nvPr/>
        </p:nvGrpSpPr>
        <p:grpSpPr>
          <a:xfrm>
            <a:off x="398438" y="2656240"/>
            <a:ext cx="2233840" cy="1779277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FB07FCB5-5F92-FC18-25FA-DAFDA63E01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E5316949-B03D-CF71-D574-D4AB5680FD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D6F9FCDA-5342-529D-1304-67262101F9CB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white circle i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67F1407-2FCE-50C3-3A01-FD2B11DA8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2052"/>
            <a:ext cx="6096000" cy="61086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B96FF27-630C-93EE-D6A8-2DB2624EEB35}"/>
              </a:ext>
            </a:extLst>
          </p:cNvPr>
          <p:cNvGrpSpPr/>
          <p:nvPr/>
        </p:nvGrpSpPr>
        <p:grpSpPr>
          <a:xfrm>
            <a:off x="7309972" y="1628528"/>
            <a:ext cx="1224428" cy="1224428"/>
            <a:chOff x="7269772" y="1628528"/>
            <a:chExt cx="1224428" cy="12244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C81B49-2894-88CE-A264-EFA1DF2AF94D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5816A6-616C-DFBA-1CA4-E891A981ABFA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BF00A9-8875-497F-B2D9-82D4B5748E58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CF813-FF49-A766-A3E8-351EA4DF019E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EE6C4E-F5DD-DFF0-C372-175E4EDDC698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52123-2C88-759F-F2B2-0956E784C1CC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207C4B-52C3-2FFC-54DD-1665F820806C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87FBAE-0026-DF8F-C4A2-85A31A25AEDE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7E356-71CC-F561-26FD-EC6478A1D6EE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7758A-E60E-96FD-3FFF-6CC59EDBFF4F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1E8CE6E-0E6A-E89A-537C-861B90D04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875" y="416741"/>
            <a:ext cx="6108700" cy="6121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FBF7BB3-0F99-DD70-63CD-205180C841F5}"/>
              </a:ext>
            </a:extLst>
          </p:cNvPr>
          <p:cNvGrpSpPr/>
          <p:nvPr/>
        </p:nvGrpSpPr>
        <p:grpSpPr>
          <a:xfrm>
            <a:off x="628669" y="5030340"/>
            <a:ext cx="1270645" cy="1224428"/>
            <a:chOff x="7269772" y="1628528"/>
            <a:chExt cx="1270645" cy="12244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338CE3-8300-3AE7-3998-312D70F0D06E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B1913C-913F-10CE-89A2-94937837BF82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E5BA4-4387-FDF8-496E-8EFBAF44BC2D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0D1FE1-0BFE-D914-01B3-EE4D15C75F48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B5A28-91D3-3057-7D0F-FFE68E32E766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DD9D0-8EB7-47C2-AF8E-1E61463A0EF2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D47EF9-915E-F2C0-F546-8E1628518709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D0E594-3F58-FEFF-BC57-A1732FB3CD83}"/>
                </a:ext>
              </a:extLst>
            </p:cNvPr>
            <p:cNvSpPr txBox="1"/>
            <p:nvPr/>
          </p:nvSpPr>
          <p:spPr>
            <a:xfrm>
              <a:off x="7351295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D2165B-8A2F-C50A-C785-16ACDFB168B4}"/>
                </a:ext>
              </a:extLst>
            </p:cNvPr>
            <p:cNvSpPr txBox="1"/>
            <p:nvPr/>
          </p:nvSpPr>
          <p:spPr>
            <a:xfrm>
              <a:off x="7750931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2FB07B-2056-B5BB-4111-E9B9BD340734}"/>
                </a:ext>
              </a:extLst>
            </p:cNvPr>
            <p:cNvSpPr txBox="1"/>
            <p:nvPr/>
          </p:nvSpPr>
          <p:spPr>
            <a:xfrm>
              <a:off x="8150567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9C5FC-50F5-344C-B972-9FA3D3424158}"/>
              </a:ext>
            </a:extLst>
          </p:cNvPr>
          <p:cNvGrpSpPr/>
          <p:nvPr/>
        </p:nvGrpSpPr>
        <p:grpSpPr>
          <a:xfrm>
            <a:off x="2724632" y="5030340"/>
            <a:ext cx="1224428" cy="1224428"/>
            <a:chOff x="7269772" y="1628528"/>
            <a:chExt cx="1224428" cy="12244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5E414F-2811-88F2-25D2-ACC1FC559437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DA24B1-83A8-DA5E-9C77-75D6593B1E06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846A72-883E-FEE7-9D48-75848FBBF537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E75C5E-E58A-5236-4F60-11BCDA7ADB1D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0CC7F7-5984-8180-0E92-C29ED3F8AD5A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35ED21-3DCD-6A44-A80A-1273E4ABA8EF}"/>
                </a:ext>
              </a:extLst>
            </p:cNvPr>
            <p:cNvSpPr txBox="1"/>
            <p:nvPr/>
          </p:nvSpPr>
          <p:spPr>
            <a:xfrm>
              <a:off x="7714836" y="204129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D534-B1DD-82EB-5973-2825B6EFDF94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873EAD-D627-35F7-D9F5-0F7DF0014679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FADBA4-6606-D441-F1A4-594D2CE6B2C1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471139-951B-9C1F-A92C-D53D58712C67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C2D810-BFA3-58F3-A1EF-5D650EFB77BA}"/>
              </a:ext>
            </a:extLst>
          </p:cNvPr>
          <p:cNvSpPr txBox="1"/>
          <p:nvPr/>
        </p:nvSpPr>
        <p:spPr>
          <a:xfrm>
            <a:off x="263697" y="462369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Sobel edge filter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839B8-9371-846F-F1F4-F1FDC21BBD20}"/>
              </a:ext>
            </a:extLst>
          </p:cNvPr>
          <p:cNvSpPr txBox="1"/>
          <p:nvPr/>
        </p:nvSpPr>
        <p:spPr>
          <a:xfrm>
            <a:off x="227735" y="648345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imagej.nih.gov</a:t>
            </a:r>
            <a:r>
              <a:rPr lang="en-US" dirty="0"/>
              <a:t>/</a:t>
            </a:r>
            <a:r>
              <a:rPr lang="en-US" dirty="0" err="1"/>
              <a:t>ij</a:t>
            </a:r>
            <a:r>
              <a:rPr lang="en-US" dirty="0"/>
              <a:t>/docs/menus/</a:t>
            </a:r>
            <a:r>
              <a:rPr lang="en-US" dirty="0" err="1"/>
              <a:t>process.html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A52B16-A3B1-8690-FA88-17E41F1152F5}"/>
              </a:ext>
            </a:extLst>
          </p:cNvPr>
          <p:cNvSpPr txBox="1"/>
          <p:nvPr/>
        </p:nvSpPr>
        <p:spPr>
          <a:xfrm>
            <a:off x="2188067" y="465938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Laplacian of Gaussian (LOG) </a:t>
            </a:r>
          </a:p>
        </p:txBody>
      </p:sp>
    </p:spTree>
    <p:extLst>
      <p:ext uri="{BB962C8B-B14F-4D97-AF65-F5344CB8AC3E}">
        <p14:creationId xmlns:p14="http://schemas.microsoft.com/office/powerpoint/2010/main" val="2211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825245"/>
            <a:ext cx="9891431" cy="5262979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Image3-nuclei_noisy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Duplicate your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shift + D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In Fiji: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Filters…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Choose a filter to your liking (try more of you want!)</a:t>
            </a:r>
          </a:p>
          <a:p>
            <a:endParaRPr lang="en-GB" dirty="0"/>
          </a:p>
          <a:p>
            <a:r>
              <a:rPr lang="en-GB" dirty="0"/>
              <a:t>Choose the original image </a:t>
            </a:r>
          </a:p>
          <a:p>
            <a:endParaRPr lang="en-GB" dirty="0"/>
          </a:p>
          <a:p>
            <a:r>
              <a:rPr lang="en-GB" dirty="0"/>
              <a:t>Choose line tool         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r>
              <a:rPr lang="en-US" spc="-45" dirty="0"/>
              <a:t>Select your filtered image and go </a:t>
            </a:r>
            <a:r>
              <a:rPr lang="en-US" i="1" spc="-45" dirty="0">
                <a:solidFill>
                  <a:srgbClr val="8FAADC"/>
                </a:solidFill>
              </a:rPr>
              <a:t>Edit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i="1" spc="-45" dirty="0">
                <a:solidFill>
                  <a:srgbClr val="8FAADC"/>
                </a:solidFill>
              </a:rPr>
              <a:t> Selection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i="1" spc="-45" dirty="0">
                <a:solidFill>
                  <a:srgbClr val="8FAADC"/>
                </a:solidFill>
              </a:rPr>
              <a:t> Restore selection… </a:t>
            </a:r>
            <a:r>
              <a:rPr lang="en-US" sz="1800" i="1" spc="-114" dirty="0">
                <a:latin typeface="Arial"/>
                <a:cs typeface="Arial"/>
              </a:rPr>
              <a:t>And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A2E357B7-8748-2308-952B-E332EF589051}"/>
              </a:ext>
            </a:extLst>
          </p:cNvPr>
          <p:cNvGrpSpPr/>
          <p:nvPr/>
        </p:nvGrpSpPr>
        <p:grpSpPr>
          <a:xfrm>
            <a:off x="9673014" y="141813"/>
            <a:ext cx="2293645" cy="1839388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C5A30D42-95C4-2589-A298-0D252265D9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7565610B-1FF2-2612-C366-5087EC1E94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9C3E6FD1-2525-4DA6-E5B4-9135BE6142A6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5">
            <a:extLst>
              <a:ext uri="{FF2B5EF4-FFF2-40B4-BE49-F238E27FC236}">
                <a16:creationId xmlns:a16="http://schemas.microsoft.com/office/drawing/2014/main" id="{EB023CAA-613F-6218-76C2-727E2E4EF6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9066" y="4474210"/>
            <a:ext cx="486156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0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 uneven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825245"/>
            <a:ext cx="10015494" cy="4708981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Image4-TH.tif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Duplicate your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shift + D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Filters: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filters…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b="1" dirty="0"/>
              <a:t>Method</a:t>
            </a:r>
          </a:p>
          <a:p>
            <a:r>
              <a:rPr lang="en-GB" dirty="0"/>
              <a:t>Choose line tool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  <a:endParaRPr lang="en-GB" dirty="0"/>
          </a:p>
          <a:p>
            <a:endParaRPr lang="en-GB" dirty="0"/>
          </a:p>
          <a:p>
            <a:r>
              <a:rPr lang="en-GB" dirty="0"/>
              <a:t>Subtract background using rolling ball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Subtract background..</a:t>
            </a:r>
          </a:p>
          <a:p>
            <a:endParaRPr lang="en-GB" dirty="0"/>
          </a:p>
          <a:p>
            <a:r>
              <a:rPr lang="en-GB" dirty="0"/>
              <a:t>Choose line tool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GB" dirty="0"/>
          </a:p>
          <a:p>
            <a:endParaRPr lang="en-GB" dirty="0"/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A2E357B7-8748-2308-952B-E332EF589051}"/>
              </a:ext>
            </a:extLst>
          </p:cNvPr>
          <p:cNvGrpSpPr/>
          <p:nvPr/>
        </p:nvGrpSpPr>
        <p:grpSpPr>
          <a:xfrm>
            <a:off x="9673014" y="141813"/>
            <a:ext cx="2293645" cy="1839388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C5A30D42-95C4-2589-A298-0D252265D9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7565610B-1FF2-2612-C366-5087EC1E94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9C3E6FD1-2525-4DA6-E5B4-9135BE6142A6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F1B2F8-6879-8E57-5762-DFD8A790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664" y="2593793"/>
            <a:ext cx="2353121" cy="13381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C3B70E9-CE7F-1C11-9EAA-55FB890ABA27}"/>
              </a:ext>
            </a:extLst>
          </p:cNvPr>
          <p:cNvSpPr/>
          <p:nvPr/>
        </p:nvSpPr>
        <p:spPr>
          <a:xfrm>
            <a:off x="9848948" y="3641952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5C53A96-7FA0-AB09-A746-9554B3F7B905}"/>
              </a:ext>
            </a:extLst>
          </p:cNvPr>
          <p:cNvSpPr/>
          <p:nvPr/>
        </p:nvSpPr>
        <p:spPr>
          <a:xfrm rot="19010703">
            <a:off x="8137871" y="3572751"/>
            <a:ext cx="5250954" cy="5165987"/>
          </a:xfrm>
          <a:prstGeom prst="arc">
            <a:avLst>
              <a:gd name="adj1" fmla="val 17666901"/>
              <a:gd name="adj2" fmla="val 2020315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9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37919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307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</a:t>
            </a:r>
            <a:r>
              <a:rPr spc="-114" dirty="0"/>
              <a:t> </a:t>
            </a:r>
            <a:r>
              <a:rPr spc="-35" dirty="0"/>
              <a:t>measurement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8" y="1825244"/>
            <a:ext cx="8608062" cy="4635243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80" dirty="0">
                <a:solidFill>
                  <a:srgbClr val="000000"/>
                </a:solidFill>
              </a:rPr>
              <a:t>To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measure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distance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in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ImageJ,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you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can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use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straight-line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tool. </a:t>
            </a:r>
            <a:r>
              <a:rPr sz="1600" dirty="0">
                <a:solidFill>
                  <a:srgbClr val="000000"/>
                </a:solidFill>
              </a:rPr>
              <a:t>Make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sure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that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your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is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correctly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calibrated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first.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/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Open</a:t>
            </a:r>
            <a:r>
              <a:rPr sz="1600" spc="4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</a:t>
            </a:r>
            <a:r>
              <a:rPr sz="1600" spc="35" dirty="0">
                <a:solidFill>
                  <a:srgbClr val="000000"/>
                </a:solidFill>
              </a:rPr>
              <a:t> </a:t>
            </a:r>
            <a:r>
              <a:rPr lang="fi-FI" sz="1600" i="1" spc="3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Image5-</a:t>
            </a:r>
            <a:r>
              <a:rPr sz="16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nuclei-high-contrast</a:t>
            </a:r>
          </a:p>
          <a:p>
            <a:pPr marL="241300" indent="-2286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Select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straight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spc="-20" dirty="0">
                <a:solidFill>
                  <a:srgbClr val="000000"/>
                </a:solidFill>
              </a:rPr>
              <a:t>tool</a:t>
            </a:r>
          </a:p>
          <a:p>
            <a:pPr marL="241300" indent="-22860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Draw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across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desired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distance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1600" dirty="0"/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Read</a:t>
            </a:r>
            <a:r>
              <a:rPr sz="1600" spc="-4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length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of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3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below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to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ImageJ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toolbar.</a:t>
            </a:r>
            <a:r>
              <a:rPr sz="1600" spc="-60" dirty="0">
                <a:solidFill>
                  <a:srgbClr val="000000"/>
                </a:solidFill>
              </a:rPr>
              <a:t> </a:t>
            </a:r>
            <a:r>
              <a:rPr sz="1600" spc="-25" dirty="0">
                <a:solidFill>
                  <a:srgbClr val="000000"/>
                </a:solidFill>
              </a:rPr>
              <a:t>You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can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spc="-20" dirty="0">
                <a:solidFill>
                  <a:srgbClr val="000000"/>
                </a:solidFill>
              </a:rPr>
              <a:t>also </a:t>
            </a:r>
            <a:r>
              <a:rPr sz="1600" dirty="0">
                <a:solidFill>
                  <a:srgbClr val="000000"/>
                </a:solidFill>
              </a:rPr>
              <a:t>read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last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coordinate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of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as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well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as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angle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from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spc="-25" dirty="0">
                <a:solidFill>
                  <a:srgbClr val="000000"/>
                </a:solidFill>
              </a:rPr>
              <a:t>the </a:t>
            </a:r>
            <a:r>
              <a:rPr sz="1600" dirty="0">
                <a:solidFill>
                  <a:srgbClr val="000000"/>
                </a:solidFill>
              </a:rPr>
              <a:t>same </a:t>
            </a:r>
            <a:r>
              <a:rPr sz="1600" spc="-10" dirty="0">
                <a:solidFill>
                  <a:srgbClr val="000000"/>
                </a:solidFill>
              </a:rPr>
              <a:t>place.</a:t>
            </a:r>
            <a:r>
              <a:rPr lang="fi-FI" sz="1600" spc="-10" dirty="0">
                <a:solidFill>
                  <a:srgbClr val="000000"/>
                </a:solidFill>
              </a:rPr>
              <a:t> To </a:t>
            </a:r>
            <a:r>
              <a:rPr lang="fi-FI" sz="1600" spc="-10" dirty="0" err="1">
                <a:solidFill>
                  <a:srgbClr val="000000"/>
                </a:solidFill>
              </a:rPr>
              <a:t>print</a:t>
            </a:r>
            <a:r>
              <a:rPr lang="fi-FI" sz="1600" spc="-10" dirty="0">
                <a:solidFill>
                  <a:srgbClr val="000000"/>
                </a:solidFill>
              </a:rPr>
              <a:t> </a:t>
            </a:r>
            <a:r>
              <a:rPr lang="fi-FI" sz="1600" spc="-10" dirty="0" err="1">
                <a:solidFill>
                  <a:srgbClr val="000000"/>
                </a:solidFill>
              </a:rPr>
              <a:t>the</a:t>
            </a:r>
            <a:r>
              <a:rPr lang="fi-FI" sz="1600" spc="-10" dirty="0">
                <a:solidFill>
                  <a:srgbClr val="000000"/>
                </a:solidFill>
              </a:rPr>
              <a:t> </a:t>
            </a:r>
            <a:r>
              <a:rPr lang="fi-FI" sz="1600" spc="-10" dirty="0" err="1">
                <a:solidFill>
                  <a:srgbClr val="000000"/>
                </a:solidFill>
              </a:rPr>
              <a:t>length</a:t>
            </a:r>
            <a:r>
              <a:rPr lang="fi-FI" sz="1600" spc="-10" dirty="0">
                <a:solidFill>
                  <a:srgbClr val="000000"/>
                </a:solidFill>
              </a:rPr>
              <a:t>, </a:t>
            </a:r>
            <a:r>
              <a:rPr lang="fi-FI" sz="1600" spc="-10" dirty="0" err="1">
                <a:solidFill>
                  <a:srgbClr val="000000"/>
                </a:solidFill>
              </a:rPr>
              <a:t>press</a:t>
            </a:r>
            <a:r>
              <a:rPr lang="fi-FI" sz="1600" spc="-10" dirty="0">
                <a:solidFill>
                  <a:srgbClr val="000000"/>
                </a:solidFill>
              </a:rPr>
              <a:t> m (</a:t>
            </a:r>
            <a:r>
              <a:rPr lang="fi-FI" sz="1600" spc="-10" dirty="0" err="1">
                <a:solidFill>
                  <a:srgbClr val="000000"/>
                </a:solidFill>
              </a:rPr>
              <a:t>measure</a:t>
            </a:r>
            <a:r>
              <a:rPr lang="fi-FI" sz="1600" spc="-10" dirty="0">
                <a:solidFill>
                  <a:srgbClr val="000000"/>
                </a:solidFill>
              </a:rPr>
              <a:t>)</a:t>
            </a:r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endParaRPr lang="fi-FI" sz="1600" spc="-10" dirty="0">
              <a:solidFill>
                <a:srgbClr val="000000"/>
              </a:solidFill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80" dirty="0">
                <a:latin typeface="Arial"/>
                <a:cs typeface="Arial"/>
              </a:rPr>
              <a:t>To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analyze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the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line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profile </a:t>
            </a:r>
            <a:r>
              <a:rPr lang="en-US" sz="16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6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1600" i="1" spc="-45" dirty="0">
              <a:solidFill>
                <a:srgbClr val="8FAADC"/>
              </a:solidFill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45" dirty="0">
                <a:latin typeface="Arial"/>
                <a:cs typeface="Arial"/>
              </a:rPr>
              <a:t>Try hitting live button, you can anow move the line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1600" spc="-45" dirty="0"/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45" dirty="0">
                <a:latin typeface="Arial"/>
                <a:cs typeface="Arial"/>
              </a:rPr>
              <a:t>To print the line profile press </a:t>
            </a:r>
            <a:endParaRPr lang="en-US" sz="1600" dirty="0">
              <a:latin typeface="Arial"/>
              <a:cs typeface="Arial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lang="en-US" sz="1600" dirty="0">
              <a:latin typeface="Arial"/>
              <a:cs typeface="Arial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sz="1600" spc="-10" dirty="0">
              <a:solidFill>
                <a:srgbClr val="000000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941" y="3109722"/>
            <a:ext cx="486156" cy="4953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52634" y="141813"/>
            <a:ext cx="2314025" cy="1855732"/>
            <a:chOff x="8253814" y="141812"/>
            <a:chExt cx="3712845" cy="297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5E745-1AB7-8D65-22A1-0B7F350F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33" y="5715000"/>
            <a:ext cx="438211" cy="257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E39D-7A4D-34E3-DF12-B2411EE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5F9C5A1E-25B6-C12A-79F8-349DBFA94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5"/>
          <a:stretch/>
        </p:blipFill>
        <p:spPr>
          <a:xfrm>
            <a:off x="948607" y="1676400"/>
            <a:ext cx="7656083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0D1E2-E75E-5EEC-A61E-93FCC6970A9B}"/>
              </a:ext>
            </a:extLst>
          </p:cNvPr>
          <p:cNvSpPr txBox="1"/>
          <p:nvPr/>
        </p:nvSpPr>
        <p:spPr>
          <a:xfrm>
            <a:off x="10439400" y="63263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Ilkka Paatero</a:t>
            </a:r>
            <a:endParaRPr lang="en-FI" dirty="0"/>
          </a:p>
        </p:txBody>
      </p:sp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508E217A-E452-DC2E-3CEB-9ABDCA8F1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8ED746-502F-D71D-B258-E29616DC8F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08FD5C-D7B4-BFF2-5A85-FDDDD70C392E}"/>
              </a:ext>
            </a:extLst>
          </p:cNvPr>
          <p:cNvSpPr txBox="1"/>
          <p:nvPr/>
        </p:nvSpPr>
        <p:spPr>
          <a:xfrm>
            <a:off x="8991600" y="2209800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MuseoSans"/>
              </a:rPr>
              <a:t>Immune cell trafficking in zebrafish tail</a:t>
            </a: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r>
              <a:rPr lang="en-US" dirty="0">
                <a:solidFill>
                  <a:srgbClr val="282828"/>
                </a:solidFill>
                <a:latin typeface="MuseoSans"/>
              </a:rPr>
              <a:t>Immune cells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70765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155" dirty="0"/>
              <a:t> </a:t>
            </a:r>
            <a:r>
              <a:rPr spc="-35" dirty="0"/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898" y="1764216"/>
            <a:ext cx="5795645" cy="1733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Arial"/>
                <a:cs typeface="Arial"/>
              </a:rPr>
              <a:t>Select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measurements</a:t>
            </a:r>
            <a:r>
              <a:rPr lang="fi-FI" sz="1600" spc="-10" dirty="0"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6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Set</a:t>
            </a:r>
            <a:r>
              <a:rPr lang="en-US"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Measurements...</a:t>
            </a:r>
          </a:p>
          <a:p>
            <a:pPr marL="240665" indent="-227965">
              <a:spcBef>
                <a:spcPts val="9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b="1" dirty="0">
                <a:latin typeface="Arial"/>
                <a:cs typeface="Arial"/>
              </a:rPr>
              <a:t>Size</a:t>
            </a:r>
            <a:r>
              <a:rPr lang="en-US" sz="1600" b="1" spc="-4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-</a:t>
            </a:r>
            <a:r>
              <a:rPr lang="en-US" sz="1600" b="1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area,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centroid,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perimeter,</a:t>
            </a:r>
            <a:r>
              <a:rPr lang="en-US" sz="1600" spc="5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Feret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&amp;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“shape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descriptors” (</a:t>
            </a:r>
            <a:r>
              <a:rPr lang="en-US" sz="1600" dirty="0"/>
              <a:t>Circularity, Aspect Ratio, Roundness, Solidity)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b="1" dirty="0">
                <a:latin typeface="Arial"/>
                <a:cs typeface="Arial"/>
              </a:rPr>
              <a:t>Content</a:t>
            </a:r>
            <a:r>
              <a:rPr lang="en-US" sz="1600" b="1" spc="-3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-</a:t>
            </a:r>
            <a:r>
              <a:rPr lang="en-US" sz="1600" b="1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(gray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values)</a:t>
            </a:r>
            <a:r>
              <a:rPr lang="en-US" sz="1600" b="1" dirty="0">
                <a:latin typeface="Arial"/>
                <a:cs typeface="Arial"/>
              </a:rPr>
              <a:t>:</a:t>
            </a:r>
            <a:r>
              <a:rPr lang="en-US" sz="1600" b="1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mean,</a:t>
            </a: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spc="-10" dirty="0" err="1">
                <a:latin typeface="Arial"/>
                <a:cs typeface="Arial"/>
              </a:rPr>
              <a:t>stdDev</a:t>
            </a:r>
            <a:r>
              <a:rPr lang="en-US" sz="1600" spc="-10" dirty="0">
                <a:latin typeface="Arial"/>
                <a:cs typeface="Arial"/>
              </a:rPr>
              <a:t>,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minMax</a:t>
            </a:r>
            <a:r>
              <a:rPr lang="en-US" sz="1600" dirty="0">
                <a:latin typeface="Arial"/>
                <a:cs typeface="Arial"/>
              </a:rPr>
              <a:t>,</a:t>
            </a:r>
            <a:r>
              <a:rPr lang="en-US" sz="1600" spc="-10" dirty="0">
                <a:latin typeface="Arial"/>
                <a:cs typeface="Arial"/>
              </a:rPr>
              <a:t> mode…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endParaRPr sz="1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88530" y="224790"/>
            <a:ext cx="4618990" cy="6408420"/>
            <a:chOff x="7288530" y="224790"/>
            <a:chExt cx="4618990" cy="64084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8530" y="224790"/>
              <a:ext cx="4618482" cy="6408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62463" y="5579744"/>
              <a:ext cx="773430" cy="654050"/>
            </a:xfrm>
            <a:custGeom>
              <a:avLst/>
              <a:gdLst/>
              <a:ahLst/>
              <a:cxnLst/>
              <a:rect l="l" t="t" r="r" b="b"/>
              <a:pathLst>
                <a:path w="773429" h="654050">
                  <a:moveTo>
                    <a:pt x="0" y="326897"/>
                  </a:moveTo>
                  <a:lnTo>
                    <a:pt x="3529" y="282539"/>
                  </a:lnTo>
                  <a:lnTo>
                    <a:pt x="13811" y="239994"/>
                  </a:lnTo>
                  <a:lnTo>
                    <a:pt x="30384" y="199653"/>
                  </a:lnTo>
                  <a:lnTo>
                    <a:pt x="52789" y="161905"/>
                  </a:lnTo>
                  <a:lnTo>
                    <a:pt x="80565" y="127139"/>
                  </a:lnTo>
                  <a:lnTo>
                    <a:pt x="113252" y="95745"/>
                  </a:lnTo>
                  <a:lnTo>
                    <a:pt x="150389" y="68112"/>
                  </a:lnTo>
                  <a:lnTo>
                    <a:pt x="191516" y="44630"/>
                  </a:lnTo>
                  <a:lnTo>
                    <a:pt x="236172" y="25688"/>
                  </a:lnTo>
                  <a:lnTo>
                    <a:pt x="283897" y="11676"/>
                  </a:lnTo>
                  <a:lnTo>
                    <a:pt x="334232" y="2984"/>
                  </a:lnTo>
                  <a:lnTo>
                    <a:pt x="386714" y="0"/>
                  </a:lnTo>
                  <a:lnTo>
                    <a:pt x="439197" y="2984"/>
                  </a:lnTo>
                  <a:lnTo>
                    <a:pt x="489532" y="11676"/>
                  </a:lnTo>
                  <a:lnTo>
                    <a:pt x="537257" y="25688"/>
                  </a:lnTo>
                  <a:lnTo>
                    <a:pt x="581914" y="44630"/>
                  </a:lnTo>
                  <a:lnTo>
                    <a:pt x="623040" y="68112"/>
                  </a:lnTo>
                  <a:lnTo>
                    <a:pt x="660177" y="95745"/>
                  </a:lnTo>
                  <a:lnTo>
                    <a:pt x="692864" y="127139"/>
                  </a:lnTo>
                  <a:lnTo>
                    <a:pt x="720640" y="161905"/>
                  </a:lnTo>
                  <a:lnTo>
                    <a:pt x="743045" y="199653"/>
                  </a:lnTo>
                  <a:lnTo>
                    <a:pt x="759618" y="239994"/>
                  </a:lnTo>
                  <a:lnTo>
                    <a:pt x="769900" y="282539"/>
                  </a:lnTo>
                  <a:lnTo>
                    <a:pt x="773429" y="326897"/>
                  </a:lnTo>
                  <a:lnTo>
                    <a:pt x="769900" y="371256"/>
                  </a:lnTo>
                  <a:lnTo>
                    <a:pt x="759618" y="413801"/>
                  </a:lnTo>
                  <a:lnTo>
                    <a:pt x="743045" y="454142"/>
                  </a:lnTo>
                  <a:lnTo>
                    <a:pt x="720640" y="491890"/>
                  </a:lnTo>
                  <a:lnTo>
                    <a:pt x="692864" y="526656"/>
                  </a:lnTo>
                  <a:lnTo>
                    <a:pt x="660177" y="558050"/>
                  </a:lnTo>
                  <a:lnTo>
                    <a:pt x="623040" y="585683"/>
                  </a:lnTo>
                  <a:lnTo>
                    <a:pt x="581913" y="609165"/>
                  </a:lnTo>
                  <a:lnTo>
                    <a:pt x="537257" y="628107"/>
                  </a:lnTo>
                  <a:lnTo>
                    <a:pt x="489532" y="642119"/>
                  </a:lnTo>
                  <a:lnTo>
                    <a:pt x="439197" y="650811"/>
                  </a:lnTo>
                  <a:lnTo>
                    <a:pt x="386714" y="653795"/>
                  </a:lnTo>
                  <a:lnTo>
                    <a:pt x="334232" y="650811"/>
                  </a:lnTo>
                  <a:lnTo>
                    <a:pt x="283897" y="642119"/>
                  </a:lnTo>
                  <a:lnTo>
                    <a:pt x="236172" y="628107"/>
                  </a:lnTo>
                  <a:lnTo>
                    <a:pt x="191515" y="609165"/>
                  </a:lnTo>
                  <a:lnTo>
                    <a:pt x="150389" y="585683"/>
                  </a:lnTo>
                  <a:lnTo>
                    <a:pt x="113252" y="558050"/>
                  </a:lnTo>
                  <a:lnTo>
                    <a:pt x="80565" y="526656"/>
                  </a:lnTo>
                  <a:lnTo>
                    <a:pt x="52789" y="491890"/>
                  </a:lnTo>
                  <a:lnTo>
                    <a:pt x="30384" y="454142"/>
                  </a:lnTo>
                  <a:lnTo>
                    <a:pt x="13811" y="413801"/>
                  </a:lnTo>
                  <a:lnTo>
                    <a:pt x="3529" y="371256"/>
                  </a:lnTo>
                  <a:lnTo>
                    <a:pt x="0" y="326897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Intensity</a:t>
            </a:r>
            <a:r>
              <a:rPr spc="-165" dirty="0"/>
              <a:t> </a:t>
            </a:r>
            <a:r>
              <a:rPr spc="-30" dirty="0"/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3239"/>
            <a:ext cx="9141461" cy="3738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sz="20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measurements:</a:t>
            </a:r>
            <a:r>
              <a:rPr lang="fi-FI"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i="1" spc="-2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 Set </a:t>
            </a: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Measurements...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i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20" dirty="0">
                <a:latin typeface="Arial" panose="020B0604020202020204" pitchFamily="34" charset="0"/>
                <a:cs typeface="Arial" panose="020B0604020202020204" pitchFamily="34" charset="0"/>
              </a:rPr>
              <a:t>		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 descriptors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		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  <a:r>
              <a:rPr lang="en-US"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images: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Image5-</a:t>
            </a:r>
            <a:r>
              <a:rPr lang="en-US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nuclei-high-</a:t>
            </a: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spc="-1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Image6-</a:t>
            </a:r>
            <a:r>
              <a:rPr lang="en-US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nuclei-low-contrast</a:t>
            </a: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0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0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i="1" spc="-3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 Measure</a:t>
            </a:r>
            <a:r>
              <a:rPr lang="en-US" sz="2000" i="1" spc="-1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</a:t>
            </a:r>
            <a:r>
              <a:rPr lang="en-US" sz="2000" i="1" spc="-10" dirty="0" err="1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ctrlM</a:t>
            </a: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0" y="5794884"/>
            <a:ext cx="5488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What</a:t>
            </a:r>
            <a:r>
              <a:rPr sz="2800" spc="-4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can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you</a:t>
            </a:r>
            <a:r>
              <a:rPr sz="2800" spc="-3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say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about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accent3"/>
                </a:solidFill>
                <a:latin typeface="Calibri"/>
                <a:cs typeface="Calibri"/>
              </a:rPr>
              <a:t>results?</a:t>
            </a:r>
            <a:endParaRPr sz="28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58460" y="350600"/>
            <a:ext cx="2510180" cy="2013124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 descr="Question Cat">
            <a:extLst>
              <a:ext uri="{FF2B5EF4-FFF2-40B4-BE49-F238E27FC236}">
                <a16:creationId xmlns:a16="http://schemas.microsoft.com/office/drawing/2014/main" id="{96A244AA-450E-0D06-B035-4DA151860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8" y="524011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836865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427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9" y="1825244"/>
            <a:ext cx="7122160" cy="3108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0" dirty="0"/>
              <a:t> </a:t>
            </a:r>
            <a:r>
              <a:rPr u="heavy" dirty="0"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segmentation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the classification</a:t>
            </a:r>
            <a:r>
              <a:rPr spc="-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pixels in</a:t>
            </a:r>
            <a:r>
              <a:rPr spc="-15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image</a:t>
            </a:r>
            <a:r>
              <a:rPr spc="-10" dirty="0"/>
              <a:t> </a:t>
            </a:r>
            <a:r>
              <a:rPr spc="-25" dirty="0"/>
              <a:t>as </a:t>
            </a:r>
            <a:r>
              <a:rPr dirty="0"/>
              <a:t>“pixels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interest”</a:t>
            </a:r>
            <a:r>
              <a:rPr spc="-10" dirty="0"/>
              <a:t> </a:t>
            </a:r>
            <a:r>
              <a:rPr i="1" dirty="0">
                <a:latin typeface="Arial"/>
                <a:cs typeface="Arial"/>
              </a:rPr>
              <a:t>vs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spc="-10" dirty="0"/>
              <a:t>“background”</a:t>
            </a:r>
          </a:p>
          <a:p>
            <a:pPr marL="12700" marR="1095375">
              <a:lnSpc>
                <a:spcPts val="6980"/>
              </a:lnSpc>
              <a:spcBef>
                <a:spcPts val="1035"/>
              </a:spcBef>
            </a:pPr>
            <a:r>
              <a:rPr dirty="0"/>
              <a:t>Separating</a:t>
            </a:r>
            <a:r>
              <a:rPr spc="-2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digital</a:t>
            </a:r>
            <a:r>
              <a:rPr spc="-20" dirty="0"/>
              <a:t> </a:t>
            </a:r>
            <a:r>
              <a:rPr dirty="0"/>
              <a:t>image</a:t>
            </a:r>
            <a:r>
              <a:rPr spc="-10" dirty="0"/>
              <a:t> </a:t>
            </a:r>
            <a:r>
              <a:rPr dirty="0"/>
              <a:t>into</a:t>
            </a:r>
            <a:r>
              <a:rPr spc="-15" dirty="0"/>
              <a:t> </a:t>
            </a:r>
            <a:r>
              <a:rPr dirty="0"/>
              <a:t>multiple</a:t>
            </a:r>
            <a:r>
              <a:rPr spc="-20" dirty="0"/>
              <a:t> </a:t>
            </a:r>
            <a:r>
              <a:rPr spc="-10" dirty="0"/>
              <a:t>segments. </a:t>
            </a:r>
            <a:r>
              <a:rPr dirty="0"/>
              <a:t>Thresholding</a:t>
            </a:r>
            <a:r>
              <a:rPr spc="-2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the most</a:t>
            </a:r>
            <a:r>
              <a:rPr spc="-5" dirty="0"/>
              <a:t> </a:t>
            </a:r>
            <a:r>
              <a:rPr dirty="0"/>
              <a:t>common</a:t>
            </a:r>
            <a:r>
              <a:rPr spc="-10" dirty="0"/>
              <a:t> </a:t>
            </a:r>
            <a:r>
              <a:rPr dirty="0"/>
              <a:t>method</a:t>
            </a:r>
            <a:r>
              <a:rPr spc="-5" dirty="0"/>
              <a:t> </a:t>
            </a:r>
            <a:r>
              <a:rPr dirty="0"/>
              <a:t>to </a:t>
            </a:r>
            <a:r>
              <a:rPr spc="-10" dirty="0"/>
              <a:t>segment.</a:t>
            </a:r>
          </a:p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spc="-10" dirty="0"/>
              <a:t>-</a:t>
            </a:r>
            <a:r>
              <a:rPr dirty="0"/>
              <a:t>&gt;</a:t>
            </a:r>
            <a:r>
              <a:rPr spc="-30" dirty="0"/>
              <a:t> </a:t>
            </a: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binarized</a:t>
            </a:r>
            <a:r>
              <a:rPr spc="-40" dirty="0"/>
              <a:t> </a:t>
            </a:r>
            <a:r>
              <a:rPr spc="-10" dirty="0"/>
              <a:t>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D124B-4BA2-95B5-438F-C8F53F78DAC6}"/>
              </a:ext>
            </a:extLst>
          </p:cNvPr>
          <p:cNvGrpSpPr/>
          <p:nvPr/>
        </p:nvGrpSpPr>
        <p:grpSpPr>
          <a:xfrm>
            <a:off x="8991600" y="590912"/>
            <a:ext cx="2447925" cy="5581288"/>
            <a:chOff x="8991600" y="590912"/>
            <a:chExt cx="2447925" cy="5581288"/>
          </a:xfrm>
        </p:grpSpPr>
        <p:grpSp>
          <p:nvGrpSpPr>
            <p:cNvPr id="4" name="object 4"/>
            <p:cNvGrpSpPr/>
            <p:nvPr/>
          </p:nvGrpSpPr>
          <p:grpSpPr>
            <a:xfrm>
              <a:off x="8991600" y="590912"/>
              <a:ext cx="2447925" cy="5577205"/>
              <a:chOff x="8906256" y="681227"/>
              <a:chExt cx="2447925" cy="5577205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15400" y="681227"/>
                <a:ext cx="2438400" cy="241935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6256" y="3838955"/>
                <a:ext cx="2438400" cy="241935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10069830" y="3100323"/>
                <a:ext cx="114300" cy="73850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738504">
                    <a:moveTo>
                      <a:pt x="0" y="623443"/>
                    </a:moveTo>
                    <a:lnTo>
                      <a:pt x="55625" y="738377"/>
                    </a:lnTo>
                    <a:lnTo>
                      <a:pt x="104717" y="643382"/>
                    </a:lnTo>
                    <a:lnTo>
                      <a:pt x="75946" y="643382"/>
                    </a:lnTo>
                    <a:lnTo>
                      <a:pt x="37846" y="643001"/>
                    </a:lnTo>
                    <a:lnTo>
                      <a:pt x="38091" y="623908"/>
                    </a:lnTo>
                    <a:lnTo>
                      <a:pt x="0" y="623443"/>
                    </a:lnTo>
                    <a:close/>
                  </a:path>
                  <a:path w="114300" h="738504">
                    <a:moveTo>
                      <a:pt x="38091" y="623908"/>
                    </a:moveTo>
                    <a:lnTo>
                      <a:pt x="37846" y="643001"/>
                    </a:lnTo>
                    <a:lnTo>
                      <a:pt x="75946" y="643382"/>
                    </a:lnTo>
                    <a:lnTo>
                      <a:pt x="76190" y="624374"/>
                    </a:lnTo>
                    <a:lnTo>
                      <a:pt x="38091" y="623908"/>
                    </a:lnTo>
                    <a:close/>
                  </a:path>
                  <a:path w="114300" h="738504">
                    <a:moveTo>
                      <a:pt x="76190" y="624374"/>
                    </a:moveTo>
                    <a:lnTo>
                      <a:pt x="75946" y="643382"/>
                    </a:lnTo>
                    <a:lnTo>
                      <a:pt x="104717" y="643382"/>
                    </a:lnTo>
                    <a:lnTo>
                      <a:pt x="114300" y="624839"/>
                    </a:lnTo>
                    <a:lnTo>
                      <a:pt x="76190" y="624374"/>
                    </a:lnTo>
                    <a:close/>
                  </a:path>
                  <a:path w="114300" h="738504">
                    <a:moveTo>
                      <a:pt x="46100" y="0"/>
                    </a:moveTo>
                    <a:lnTo>
                      <a:pt x="38091" y="623908"/>
                    </a:lnTo>
                    <a:lnTo>
                      <a:pt x="76190" y="624374"/>
                    </a:lnTo>
                    <a:lnTo>
                      <a:pt x="84200" y="508"/>
                    </a:lnTo>
                    <a:lnTo>
                      <a:pt x="46100" y="0"/>
                    </a:lnTo>
                    <a:close/>
                  </a:path>
                </a:pathLst>
              </a:custGeom>
              <a:solidFill>
                <a:srgbClr val="EC7C3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C0B9BB-227A-7213-9C09-82D624CC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1600" y="3743289"/>
              <a:ext cx="2438400" cy="2428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988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Manual</a:t>
            </a:r>
            <a:r>
              <a:rPr spc="-175" dirty="0"/>
              <a:t> </a:t>
            </a:r>
            <a:r>
              <a:rPr spc="-25" dirty="0"/>
              <a:t>thresholding</a:t>
            </a:r>
            <a:r>
              <a:rPr spc="-150" dirty="0"/>
              <a:t> </a:t>
            </a:r>
            <a:r>
              <a:rPr dirty="0"/>
              <a:t>vs.</a:t>
            </a:r>
            <a:r>
              <a:rPr spc="-170" dirty="0"/>
              <a:t> </a:t>
            </a:r>
            <a:r>
              <a:rPr spc="-50" dirty="0"/>
              <a:t>auto-</a:t>
            </a:r>
            <a:r>
              <a:rPr spc="-10" dirty="0"/>
              <a:t>thresholding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690" y="1768820"/>
            <a:ext cx="3237535" cy="15337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476" y="4322317"/>
            <a:ext cx="454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Manual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methods</a:t>
            </a:r>
            <a:r>
              <a:rPr sz="180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have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several</a:t>
            </a:r>
            <a:r>
              <a:rPr sz="1800" b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limitations: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476" y="4704842"/>
            <a:ext cx="4803775" cy="17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high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bias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no/low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reproducibility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tedious</a:t>
            </a:r>
            <a:r>
              <a:rPr sz="1800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time-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consuming</a:t>
            </a:r>
            <a:r>
              <a:rPr sz="180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fiddling-around</a:t>
            </a:r>
            <a:endParaRPr sz="18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finding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"appropriate"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cut-off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value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incompatibility</a:t>
            </a:r>
            <a:r>
              <a:rPr sz="1800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with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automatic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processing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00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high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intra-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inter-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variability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9483" y="1593341"/>
            <a:ext cx="4258056" cy="20840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69940" y="4322317"/>
            <a:ext cx="403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Benefits</a:t>
            </a:r>
            <a:r>
              <a:rPr sz="1800" b="1" spc="-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800" b="1" spc="-1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Automated</a:t>
            </a:r>
            <a:r>
              <a:rPr sz="18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9940" y="4704842"/>
            <a:ext cx="59023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37490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no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during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thresholding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(algorithm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selection bias?)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fully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reproducible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(on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same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always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lead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 the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same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binarization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result)</a:t>
            </a:r>
            <a:endParaRPr sz="18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objectively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determined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cut-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off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values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minimize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some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variability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being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compared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are fast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(no fiddling)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be</a:t>
            </a:r>
            <a:r>
              <a:rPr sz="18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automated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DAA83-7BB2-2470-0942-393896291B67}"/>
              </a:ext>
            </a:extLst>
          </p:cNvPr>
          <p:cNvSpPr txBox="1"/>
          <p:nvPr/>
        </p:nvSpPr>
        <p:spPr>
          <a:xfrm>
            <a:off x="2180575" y="32584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75412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Global</a:t>
            </a:r>
            <a:r>
              <a:rPr spc="-175" dirty="0"/>
              <a:t> </a:t>
            </a:r>
            <a:r>
              <a:rPr dirty="0"/>
              <a:t>/</a:t>
            </a:r>
            <a:r>
              <a:rPr spc="-190" dirty="0"/>
              <a:t> </a:t>
            </a:r>
            <a:r>
              <a:rPr dirty="0"/>
              <a:t>local</a:t>
            </a:r>
            <a:r>
              <a:rPr lang="fi-FI" spc="-175" dirty="0"/>
              <a:t> </a:t>
            </a:r>
            <a:r>
              <a:rPr spc="-15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992220"/>
            <a:ext cx="4798059" cy="408252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spcBef>
                <a:spcPts val="434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Global</a:t>
            </a:r>
            <a:r>
              <a:rPr sz="20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thresholding </a:t>
            </a:r>
            <a:endParaRPr lang="fi-FI" sz="2000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fi-FI" sz="2000" dirty="0">
                <a:latin typeface="Arial"/>
                <a:cs typeface="Arial"/>
              </a:rPr>
              <a:t>C</a:t>
            </a:r>
            <a:r>
              <a:rPr sz="2000" dirty="0" err="1">
                <a:latin typeface="Arial"/>
                <a:cs typeface="Arial"/>
              </a:rPr>
              <a:t>hoos</a:t>
            </a:r>
            <a:r>
              <a:rPr lang="fi-FI" sz="2000" dirty="0">
                <a:latin typeface="Arial"/>
                <a:cs typeface="Arial"/>
              </a:rPr>
              <a:t>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general cut-off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value</a:t>
            </a:r>
            <a:r>
              <a:rPr lang="fi-FI" sz="2000" spc="-10" dirty="0">
                <a:latin typeface="Arial"/>
                <a:cs typeface="Arial"/>
              </a:rPr>
              <a:t> for </a:t>
            </a:r>
            <a:r>
              <a:rPr lang="fi-FI" sz="2000" spc="-10" dirty="0" err="1">
                <a:latin typeface="Arial"/>
                <a:cs typeface="Arial"/>
              </a:rPr>
              <a:t>the</a:t>
            </a:r>
            <a:r>
              <a:rPr lang="fi-FI" sz="2000" spc="-10" dirty="0">
                <a:latin typeface="Arial"/>
                <a:cs typeface="Arial"/>
              </a:rPr>
              <a:t> </a:t>
            </a:r>
            <a:r>
              <a:rPr lang="fi-FI" sz="2000" spc="-10" dirty="0" err="1">
                <a:latin typeface="Arial"/>
                <a:cs typeface="Arial"/>
              </a:rPr>
              <a:t>whole</a:t>
            </a:r>
            <a:r>
              <a:rPr lang="fi-FI" sz="2000" spc="-10" dirty="0">
                <a:latin typeface="Arial"/>
                <a:cs typeface="Arial"/>
              </a:rPr>
              <a:t> image</a:t>
            </a:r>
            <a:r>
              <a:rPr sz="2000" spc="-10" dirty="0">
                <a:latin typeface="Arial"/>
                <a:cs typeface="Arial"/>
              </a:rPr>
              <a:t> </a:t>
            </a:r>
            <a:endParaRPr lang="fi-FI" sz="2000" spc="-10" dirty="0">
              <a:latin typeface="Arial"/>
              <a:cs typeface="Arial"/>
            </a:endParaRP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Works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portions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quality</a:t>
            </a:r>
            <a:r>
              <a:rPr lang="fi-FI" sz="2000" spc="-1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signal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noise/background,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particles/objects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similar </a:t>
            </a:r>
            <a:r>
              <a:rPr sz="2000" dirty="0">
                <a:latin typeface="Arial"/>
                <a:cs typeface="Arial"/>
              </a:rPr>
              <a:t>signal </a:t>
            </a:r>
            <a:r>
              <a:rPr sz="2000" spc="-10" dirty="0">
                <a:latin typeface="Arial"/>
                <a:cs typeface="Arial"/>
              </a:rPr>
              <a:t>levels.</a:t>
            </a:r>
            <a:endParaRPr sz="2400" dirty="0">
              <a:latin typeface="Arial"/>
              <a:cs typeface="Arial"/>
            </a:endParaRPr>
          </a:p>
          <a:p>
            <a:pPr marL="12700" marR="86995">
              <a:spcBef>
                <a:spcPts val="1800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Local</a:t>
            </a:r>
            <a:r>
              <a:rPr sz="20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thresholding</a:t>
            </a:r>
            <a:r>
              <a:rPr sz="2000" spc="-10" dirty="0">
                <a:latin typeface="Arial"/>
                <a:cs typeface="Arial"/>
              </a:rPr>
              <a:t> </a:t>
            </a:r>
            <a:endParaRPr lang="fi-FI" sz="2000" spc="-10" dirty="0">
              <a:latin typeface="Arial"/>
              <a:cs typeface="Arial"/>
            </a:endParaRPr>
          </a:p>
          <a:p>
            <a:pPr marL="355600" marR="86995" indent="-342900">
              <a:buFont typeface="Arial" panose="020B0604020202020204" pitchFamily="34" charset="0"/>
              <a:buChar char="•"/>
            </a:pPr>
            <a:r>
              <a:rPr lang="fi-FI" sz="2000" dirty="0">
                <a:latin typeface="Arial"/>
                <a:cs typeface="Arial"/>
              </a:rPr>
              <a:t>C</a:t>
            </a:r>
            <a:r>
              <a:rPr sz="2000" dirty="0" err="1">
                <a:latin typeface="Arial"/>
                <a:cs typeface="Arial"/>
              </a:rPr>
              <a:t>omputed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each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pixel according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characteristics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window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radius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around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4B8E6A-DB34-F2D8-A8FA-63078737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805232"/>
            <a:ext cx="6486292" cy="36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FAF1C-9FEA-8E5C-CFB4-2F7AC96C0F0D}"/>
              </a:ext>
            </a:extLst>
          </p:cNvPr>
          <p:cNvSpPr txBox="1"/>
          <p:nvPr/>
        </p:nvSpPr>
        <p:spPr>
          <a:xfrm>
            <a:off x="10287000" y="5577547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Uchida et al. (2013).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2.5 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2236723"/>
            <a:ext cx="8571230" cy="223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Which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segmentation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should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use?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Try! </a:t>
            </a:r>
          </a:p>
          <a:p>
            <a:pPr marL="12700">
              <a:spcBef>
                <a:spcPts val="100"/>
              </a:spcBef>
            </a:pPr>
            <a:r>
              <a:rPr lang="en-US" i="1" spc="-20" dirty="0">
                <a:solidFill>
                  <a:srgbClr val="8FAADC"/>
                </a:solidFill>
                <a:latin typeface="Arial"/>
                <a:cs typeface="Arial"/>
              </a:rPr>
              <a:t>	Open image: Image8-nuclei-high-contrast-crop</a:t>
            </a:r>
          </a:p>
          <a:p>
            <a:pPr marL="12700">
              <a:spcBef>
                <a:spcPts val="100"/>
              </a:spcBef>
            </a:pP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	</a:t>
            </a:r>
            <a:r>
              <a:rPr lang="en-US" sz="1800" i="1" spc="-100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Threshold…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Gives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overview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thresholding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methods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Arial"/>
              <a:cs typeface="Arial"/>
            </a:endParaRPr>
          </a:p>
          <a:p>
            <a:pPr marL="12700" marR="3192780">
              <a:lnSpc>
                <a:spcPts val="173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about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thresholding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methods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http://imagej.net/Auto_Threshold#Available_methods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33BE-A6AF-75CE-19AB-3274C02E25D4}"/>
              </a:ext>
            </a:extLst>
          </p:cNvPr>
          <p:cNvSpPr txBox="1"/>
          <p:nvPr/>
        </p:nvSpPr>
        <p:spPr>
          <a:xfrm>
            <a:off x="831106" y="4926731"/>
            <a:ext cx="10529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85" dirty="0">
                <a:solidFill>
                  <a:schemeClr val="tx1"/>
                </a:solidFill>
                <a:latin typeface="Arial"/>
                <a:cs typeface="Arial"/>
              </a:rPr>
              <a:t>Apply a threshold on your image: </a:t>
            </a:r>
            <a:r>
              <a:rPr lang="en-US" i="1" spc="-85" dirty="0">
                <a:solidFill>
                  <a:srgbClr val="8FAADC"/>
                </a:solidFill>
                <a:latin typeface="Arial"/>
                <a:cs typeface="Arial"/>
              </a:rPr>
              <a:t>Image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Threshold.. </a:t>
            </a:r>
            <a:r>
              <a:rPr lang="en-US" i="1" spc="-85" dirty="0">
                <a:solidFill>
                  <a:srgbClr val="8FAADC"/>
                </a:solidFill>
                <a:latin typeface="Arial"/>
                <a:cs typeface="Arial"/>
              </a:rPr>
              <a:t>Choose your favorite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1C311-D85B-48CB-8AD8-6B54753508C3}"/>
              </a:ext>
            </a:extLst>
          </p:cNvPr>
          <p:cNvSpPr txBox="1"/>
          <p:nvPr/>
        </p:nvSpPr>
        <p:spPr>
          <a:xfrm>
            <a:off x="4724400" y="5320681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lang="en-US" spc="-10" dirty="0"/>
              <a:t>-</a:t>
            </a:r>
            <a:r>
              <a:rPr lang="en-US" dirty="0"/>
              <a:t>&gt;</a:t>
            </a:r>
            <a:r>
              <a:rPr lang="en-US" spc="-30" dirty="0"/>
              <a:t> </a:t>
            </a:r>
            <a:r>
              <a:rPr lang="en-US" dirty="0"/>
              <a:t>results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35" dirty="0"/>
              <a:t> </a:t>
            </a:r>
            <a:r>
              <a:rPr lang="en-US" spc="-10" dirty="0"/>
              <a:t>binarized</a:t>
            </a:r>
            <a:r>
              <a:rPr lang="en-US" spc="-40" dirty="0"/>
              <a:t> </a:t>
            </a:r>
            <a:r>
              <a:rPr lang="en-US" spc="-10" dirty="0"/>
              <a:t>image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54838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Binary</a:t>
            </a:r>
            <a:r>
              <a:rPr spc="-245" dirty="0"/>
              <a:t> </a:t>
            </a:r>
            <a:r>
              <a:rPr lang="en-US" spc="-20" dirty="0"/>
              <a:t>operations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727430" y="4114800"/>
            <a:ext cx="4829450" cy="961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fi-FI" sz="20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12700">
              <a:spcBef>
                <a:spcPts val="95"/>
              </a:spcBef>
            </a:pP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image15_nuclei-low-contrast-binary</a:t>
            </a:r>
          </a:p>
          <a:p>
            <a:pPr marL="12700">
              <a:spcBef>
                <a:spcPts val="95"/>
              </a:spcBef>
            </a:pP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Process</a:t>
            </a:r>
            <a:r>
              <a:rPr lang="en-GB" sz="2000" i="1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GB" sz="2000" i="1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Binary</a:t>
            </a:r>
            <a:r>
              <a:rPr lang="en-GB" sz="2000" i="1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GB" sz="2000" i="1" spc="-5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Watershed</a:t>
            </a:r>
            <a:endParaRPr lang="en-GB" sz="20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072263"/>
            <a:ext cx="5697857" cy="20999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62841" y="2182093"/>
            <a:ext cx="3610226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Dilate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Erode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Close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114" dirty="0">
                <a:latin typeface="Arial"/>
                <a:cs typeface="Arial"/>
              </a:rPr>
              <a:t>Opening</a:t>
            </a:r>
            <a:r>
              <a:rPr sz="2000" i="1" spc="-10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consists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erosion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dilation.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90" dirty="0">
                <a:latin typeface="Arial"/>
                <a:cs typeface="Arial"/>
              </a:rPr>
              <a:t>Closing</a:t>
            </a:r>
            <a:r>
              <a:rPr sz="2000" i="1" spc="19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consists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dilation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erosion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7672" y="5122231"/>
            <a:ext cx="1525989" cy="1595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9515" y="5122231"/>
            <a:ext cx="1425279" cy="1595048"/>
          </a:xfrm>
          <a:prstGeom prst="rect">
            <a:avLst/>
          </a:prstGeom>
        </p:spPr>
      </p:pic>
      <p:grpSp>
        <p:nvGrpSpPr>
          <p:cNvPr id="12" name="object 6">
            <a:extLst>
              <a:ext uri="{FF2B5EF4-FFF2-40B4-BE49-F238E27FC236}">
                <a16:creationId xmlns:a16="http://schemas.microsoft.com/office/drawing/2014/main" id="{3B452055-11F7-7E23-41FA-9CBC7A15FAD9}"/>
              </a:ext>
            </a:extLst>
          </p:cNvPr>
          <p:cNvGrpSpPr/>
          <p:nvPr/>
        </p:nvGrpSpPr>
        <p:grpSpPr>
          <a:xfrm>
            <a:off x="10234120" y="0"/>
            <a:ext cx="1626039" cy="1198954"/>
            <a:chOff x="6015871" y="-14287"/>
            <a:chExt cx="3713479" cy="2738120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257EAB67-5B10-6B74-C02F-DBE8E173954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871" y="577771"/>
              <a:ext cx="2039348" cy="2145441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966298E4-EE09-B249-BA36-E420E3E3C93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3933" y="186689"/>
              <a:ext cx="1798827" cy="454405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6777ADB3-CEFE-A269-5795-966B429344E2}"/>
                </a:ext>
              </a:extLst>
            </p:cNvPr>
            <p:cNvSpPr/>
            <p:nvPr/>
          </p:nvSpPr>
          <p:spPr>
            <a:xfrm>
              <a:off x="7704567" y="0"/>
              <a:ext cx="2010410" cy="1251585"/>
            </a:xfrm>
            <a:custGeom>
              <a:avLst/>
              <a:gdLst/>
              <a:ahLst/>
              <a:cxnLst/>
              <a:rect l="l" t="t" r="r" b="b"/>
              <a:pathLst>
                <a:path w="2010409" h="1251585">
                  <a:moveTo>
                    <a:pt x="586373" y="1251458"/>
                  </a:moveTo>
                  <a:lnTo>
                    <a:pt x="511189" y="1000378"/>
                  </a:lnTo>
                  <a:lnTo>
                    <a:pt x="458761" y="979490"/>
                  </a:lnTo>
                  <a:lnTo>
                    <a:pt x="408949" y="956850"/>
                  </a:lnTo>
                  <a:lnTo>
                    <a:pt x="361790" y="932552"/>
                  </a:lnTo>
                  <a:lnTo>
                    <a:pt x="317325" y="906692"/>
                  </a:lnTo>
                  <a:lnTo>
                    <a:pt x="275595" y="879364"/>
                  </a:lnTo>
                  <a:lnTo>
                    <a:pt x="236638" y="850661"/>
                  </a:lnTo>
                  <a:lnTo>
                    <a:pt x="200494" y="820679"/>
                  </a:lnTo>
                  <a:lnTo>
                    <a:pt x="167204" y="789512"/>
                  </a:lnTo>
                  <a:lnTo>
                    <a:pt x="136807" y="757253"/>
                  </a:lnTo>
                  <a:lnTo>
                    <a:pt x="109343" y="723999"/>
                  </a:lnTo>
                  <a:lnTo>
                    <a:pt x="84852" y="689842"/>
                  </a:lnTo>
                  <a:lnTo>
                    <a:pt x="63373" y="654877"/>
                  </a:lnTo>
                  <a:lnTo>
                    <a:pt x="44947" y="619199"/>
                  </a:lnTo>
                  <a:lnTo>
                    <a:pt x="29613" y="582902"/>
                  </a:lnTo>
                  <a:lnTo>
                    <a:pt x="17412" y="546081"/>
                  </a:lnTo>
                  <a:lnTo>
                    <a:pt x="8383" y="508829"/>
                  </a:lnTo>
                  <a:lnTo>
                    <a:pt x="0" y="433413"/>
                  </a:lnTo>
                  <a:lnTo>
                    <a:pt x="725" y="395437"/>
                  </a:lnTo>
                  <a:lnTo>
                    <a:pt x="4782" y="357408"/>
                  </a:lnTo>
                  <a:lnTo>
                    <a:pt x="12211" y="319422"/>
                  </a:lnTo>
                  <a:lnTo>
                    <a:pt x="23050" y="281571"/>
                  </a:lnTo>
                  <a:lnTo>
                    <a:pt x="37341" y="243951"/>
                  </a:lnTo>
                  <a:lnTo>
                    <a:pt x="55122" y="206655"/>
                  </a:lnTo>
                  <a:lnTo>
                    <a:pt x="76433" y="169779"/>
                  </a:lnTo>
                  <a:lnTo>
                    <a:pt x="101315" y="133417"/>
                  </a:lnTo>
                  <a:lnTo>
                    <a:pt x="129808" y="97663"/>
                  </a:lnTo>
                  <a:lnTo>
                    <a:pt x="157254" y="67472"/>
                  </a:lnTo>
                  <a:lnTo>
                    <a:pt x="186729" y="38585"/>
                  </a:lnTo>
                  <a:lnTo>
                    <a:pt x="218140" y="11019"/>
                  </a:lnTo>
                  <a:lnTo>
                    <a:pt x="232110" y="0"/>
                  </a:lnTo>
                </a:path>
                <a:path w="2010409" h="1251585">
                  <a:moveTo>
                    <a:pt x="1778464" y="0"/>
                  </a:moveTo>
                  <a:lnTo>
                    <a:pt x="1809689" y="25902"/>
                  </a:lnTo>
                  <a:lnTo>
                    <a:pt x="1842979" y="57069"/>
                  </a:lnTo>
                  <a:lnTo>
                    <a:pt x="1873377" y="89328"/>
                  </a:lnTo>
                  <a:lnTo>
                    <a:pt x="1900841" y="122582"/>
                  </a:lnTo>
                  <a:lnTo>
                    <a:pt x="1925332" y="156739"/>
                  </a:lnTo>
                  <a:lnTo>
                    <a:pt x="1946810" y="191704"/>
                  </a:lnTo>
                  <a:lnTo>
                    <a:pt x="1965236" y="227382"/>
                  </a:lnTo>
                  <a:lnTo>
                    <a:pt x="1980570" y="263679"/>
                  </a:lnTo>
                  <a:lnTo>
                    <a:pt x="1992771" y="300500"/>
                  </a:lnTo>
                  <a:lnTo>
                    <a:pt x="2001800" y="337752"/>
                  </a:lnTo>
                  <a:lnTo>
                    <a:pt x="2010184" y="413168"/>
                  </a:lnTo>
                  <a:lnTo>
                    <a:pt x="2009458" y="451144"/>
                  </a:lnTo>
                  <a:lnTo>
                    <a:pt x="2005401" y="489173"/>
                  </a:lnTo>
                  <a:lnTo>
                    <a:pt x="1997972" y="527159"/>
                  </a:lnTo>
                  <a:lnTo>
                    <a:pt x="1987133" y="565010"/>
                  </a:lnTo>
                  <a:lnTo>
                    <a:pt x="1972843" y="602630"/>
                  </a:lnTo>
                  <a:lnTo>
                    <a:pt x="1955062" y="639926"/>
                  </a:lnTo>
                  <a:lnTo>
                    <a:pt x="1933750" y="676802"/>
                  </a:lnTo>
                  <a:lnTo>
                    <a:pt x="1908868" y="713164"/>
                  </a:lnTo>
                  <a:lnTo>
                    <a:pt x="1880376" y="748919"/>
                  </a:lnTo>
                  <a:lnTo>
                    <a:pt x="1851726" y="780340"/>
                  </a:lnTo>
                  <a:lnTo>
                    <a:pt x="1820747" y="810437"/>
                  </a:lnTo>
                  <a:lnTo>
                    <a:pt x="1787544" y="839172"/>
                  </a:lnTo>
                  <a:lnTo>
                    <a:pt x="1752224" y="866512"/>
                  </a:lnTo>
                  <a:lnTo>
                    <a:pt x="1714891" y="892421"/>
                  </a:lnTo>
                  <a:lnTo>
                    <a:pt x="1675652" y="916866"/>
                  </a:lnTo>
                  <a:lnTo>
                    <a:pt x="1634614" y="939810"/>
                  </a:lnTo>
                  <a:lnTo>
                    <a:pt x="1591881" y="961219"/>
                  </a:lnTo>
                  <a:lnTo>
                    <a:pt x="1547560" y="981058"/>
                  </a:lnTo>
                  <a:lnTo>
                    <a:pt x="1501756" y="999293"/>
                  </a:lnTo>
                  <a:lnTo>
                    <a:pt x="1454576" y="1015888"/>
                  </a:lnTo>
                  <a:lnTo>
                    <a:pt x="1406126" y="1030809"/>
                  </a:lnTo>
                  <a:lnTo>
                    <a:pt x="1356511" y="1044021"/>
                  </a:lnTo>
                  <a:lnTo>
                    <a:pt x="1305837" y="1055489"/>
                  </a:lnTo>
                  <a:lnTo>
                    <a:pt x="1254211" y="1065177"/>
                  </a:lnTo>
                  <a:lnTo>
                    <a:pt x="1201737" y="1073052"/>
                  </a:lnTo>
                  <a:lnTo>
                    <a:pt x="1148523" y="1079079"/>
                  </a:lnTo>
                  <a:lnTo>
                    <a:pt x="1094673" y="1083222"/>
                  </a:lnTo>
                  <a:lnTo>
                    <a:pt x="1040295" y="1085446"/>
                  </a:lnTo>
                  <a:lnTo>
                    <a:pt x="985493" y="1085718"/>
                  </a:lnTo>
                  <a:lnTo>
                    <a:pt x="930374" y="1084001"/>
                  </a:lnTo>
                  <a:lnTo>
                    <a:pt x="875044" y="1080262"/>
                  </a:lnTo>
                  <a:lnTo>
                    <a:pt x="586373" y="12514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14C75D-2E1C-47AA-7E0B-D21DC71B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6070"/>
            <a:ext cx="7543800" cy="20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BE34E1A-17DD-63FB-3A72-ADCAD76575DA}"/>
              </a:ext>
            </a:extLst>
          </p:cNvPr>
          <p:cNvGrpSpPr/>
          <p:nvPr/>
        </p:nvGrpSpPr>
        <p:grpSpPr>
          <a:xfrm>
            <a:off x="381000" y="304800"/>
            <a:ext cx="8079071" cy="6371748"/>
            <a:chOff x="3417252" y="224816"/>
            <a:chExt cx="8079071" cy="6371748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6904513B-D017-4112-7BAB-09E69E0DED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7252" y="224816"/>
              <a:ext cx="8079071" cy="6020923"/>
            </a:xfrm>
            <a:prstGeom prst="rect">
              <a:avLst/>
            </a:prstGeom>
          </p:spPr>
        </p:pic>
        <p:sp>
          <p:nvSpPr>
            <p:cNvPr id="5" name="object 25">
              <a:extLst>
                <a:ext uri="{FF2B5EF4-FFF2-40B4-BE49-F238E27FC236}">
                  <a16:creationId xmlns:a16="http://schemas.microsoft.com/office/drawing/2014/main" id="{79D50F54-5B84-D59D-43E8-211C6DF2451D}"/>
                </a:ext>
              </a:extLst>
            </p:cNvPr>
            <p:cNvSpPr/>
            <p:nvPr/>
          </p:nvSpPr>
          <p:spPr>
            <a:xfrm>
              <a:off x="3852035" y="6422067"/>
              <a:ext cx="1424305" cy="0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6">
              <a:extLst>
                <a:ext uri="{FF2B5EF4-FFF2-40B4-BE49-F238E27FC236}">
                  <a16:creationId xmlns:a16="http://schemas.microsoft.com/office/drawing/2014/main" id="{7F358945-F473-E13C-EB8E-AEE0131247FB}"/>
                </a:ext>
              </a:extLst>
            </p:cNvPr>
            <p:cNvSpPr txBox="1"/>
            <p:nvPr/>
          </p:nvSpPr>
          <p:spPr>
            <a:xfrm>
              <a:off x="3630292" y="6296844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03E8A06C-67F6-6849-1CD3-BC86B63424AA}"/>
                </a:ext>
              </a:extLst>
            </p:cNvPr>
            <p:cNvSpPr txBox="1"/>
            <p:nvPr/>
          </p:nvSpPr>
          <p:spPr>
            <a:xfrm>
              <a:off x="9651639" y="6261842"/>
              <a:ext cx="14795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1,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2,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3…….</a:t>
              </a:r>
              <a:r>
                <a:rPr sz="1800" spc="-10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XX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BBF57C2B-1025-0DF0-4030-BC421E2CD00F}"/>
                </a:ext>
              </a:extLst>
            </p:cNvPr>
            <p:cNvSpPr txBox="1"/>
            <p:nvPr/>
          </p:nvSpPr>
          <p:spPr>
            <a:xfrm>
              <a:off x="6636911" y="6267563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6F2E198D-9715-1237-69CE-48281991CEA4}"/>
                </a:ext>
              </a:extLst>
            </p:cNvPr>
            <p:cNvSpPr txBox="1"/>
            <p:nvPr/>
          </p:nvSpPr>
          <p:spPr>
            <a:xfrm>
              <a:off x="8339966" y="6285451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255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60F0FB-12C4-E040-3BB0-2A47BBB6C4CB}"/>
                </a:ext>
              </a:extLst>
            </p:cNvPr>
            <p:cNvSpPr/>
            <p:nvPr/>
          </p:nvSpPr>
          <p:spPr>
            <a:xfrm>
              <a:off x="6874592" y="6367671"/>
              <a:ext cx="1414535" cy="117635"/>
            </a:xfrm>
            <a:prstGeom prst="rect">
              <a:avLst/>
            </a:prstGeom>
            <a:solidFill>
              <a:srgbClr val="FF546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3B9E23A1-B325-DF2B-EF65-112E7328F02B}"/>
                </a:ext>
              </a:extLst>
            </p:cNvPr>
            <p:cNvSpPr/>
            <p:nvPr/>
          </p:nvSpPr>
          <p:spPr>
            <a:xfrm flipV="1">
              <a:off x="6874592" y="6376348"/>
              <a:ext cx="696214" cy="45719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7">
              <a:extLst>
                <a:ext uri="{FF2B5EF4-FFF2-40B4-BE49-F238E27FC236}">
                  <a16:creationId xmlns:a16="http://schemas.microsoft.com/office/drawing/2014/main" id="{8978A35C-023B-ADB5-80A5-6EF110551FB4}"/>
                </a:ext>
              </a:extLst>
            </p:cNvPr>
            <p:cNvSpPr txBox="1"/>
            <p:nvPr/>
          </p:nvSpPr>
          <p:spPr>
            <a:xfrm>
              <a:off x="5327179" y="6296844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255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8CD85BDC-06ED-3486-0105-620DFDA17801}"/>
              </a:ext>
            </a:extLst>
          </p:cNvPr>
          <p:cNvSpPr/>
          <p:nvPr/>
        </p:nvSpPr>
        <p:spPr>
          <a:xfrm>
            <a:off x="4724400" y="838200"/>
            <a:ext cx="2286000" cy="38100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BF9DB-9CF5-C582-5B0D-571C5FDB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798164"/>
            <a:ext cx="3166925" cy="276999"/>
          </a:xfrm>
        </p:spPr>
        <p:txBody>
          <a:bodyPr/>
          <a:lstStyle/>
          <a:p>
            <a:r>
              <a:rPr lang="en-US" dirty="0"/>
              <a:t>Connected component labeling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10F610-7294-0D57-30D8-743DB951AA1E}"/>
              </a:ext>
            </a:extLst>
          </p:cNvPr>
          <p:cNvSpPr txBox="1">
            <a:spLocks/>
          </p:cNvSpPr>
          <p:nvPr/>
        </p:nvSpPr>
        <p:spPr>
          <a:xfrm>
            <a:off x="8662660" y="1430027"/>
            <a:ext cx="3300740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Open image 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image16_nuclei-low-contrast-binary_watershed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Duplicate: shift + D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Plugins › </a:t>
            </a:r>
            <a:r>
              <a:rPr lang="en-US" sz="16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MorphoLibJ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› Binary Images › Connected Components Labeling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dirty="0"/>
              <a:t>Learn more about </a:t>
            </a:r>
            <a:r>
              <a:rPr lang="en-US" sz="1600" dirty="0" err="1"/>
              <a:t>MopholibJ</a:t>
            </a:r>
            <a:r>
              <a:rPr lang="en-US" sz="1600" dirty="0"/>
              <a:t> here: </a:t>
            </a:r>
            <a:r>
              <a:rPr lang="en-US" sz="1600" dirty="0">
                <a:hlinkClick r:id="rId4"/>
              </a:rPr>
              <a:t>https://imagej.net/plugins/morpholibj</a:t>
            </a:r>
            <a:endParaRPr lang="en-US" sz="1600" dirty="0"/>
          </a:p>
          <a:p>
            <a:endParaRPr lang="en-US" sz="1600" dirty="0"/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91AE1-1C95-34BD-B953-5801CC3BF1C0}"/>
              </a:ext>
            </a:extLst>
          </p:cNvPr>
          <p:cNvSpPr txBox="1"/>
          <p:nvPr/>
        </p:nvSpPr>
        <p:spPr>
          <a:xfrm>
            <a:off x="3105988" y="417602"/>
            <a:ext cx="2629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Binary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2042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ROIs</a:t>
            </a:r>
            <a:r>
              <a:rPr spc="-200" dirty="0"/>
              <a:t> </a:t>
            </a:r>
            <a:r>
              <a:rPr dirty="0"/>
              <a:t>and</a:t>
            </a:r>
            <a:r>
              <a:rPr spc="-195" dirty="0"/>
              <a:t> </a:t>
            </a:r>
            <a:r>
              <a:rPr dirty="0"/>
              <a:t>particle</a:t>
            </a:r>
            <a:r>
              <a:rPr spc="-180" dirty="0"/>
              <a:t> </a:t>
            </a:r>
            <a:r>
              <a:rPr spc="-2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0097135" cy="1161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1205865">
              <a:lnSpc>
                <a:spcPts val="1889"/>
              </a:lnSpc>
              <a:spcBef>
                <a:spcPts val="385"/>
              </a:spcBef>
            </a:pPr>
            <a:r>
              <a:rPr sz="1800" dirty="0">
                <a:latin typeface="Arial"/>
                <a:cs typeface="Arial"/>
              </a:rPr>
              <a:t>Manual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selections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(=ROIs)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(slow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biased)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confine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measurements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organelles/compartments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815"/>
              </a:spcBef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ImageJ/FIJI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particle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r>
              <a:rPr sz="1800" dirty="0">
                <a:latin typeface="Arial"/>
                <a:cs typeface="Arial"/>
              </a:rPr>
              <a:t>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technique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adjacent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pixels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individual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5" dirty="0">
                <a:latin typeface="Arial"/>
                <a:cs typeface="Arial"/>
              </a:rPr>
              <a:t> are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measured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automatically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individual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“objects”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(connected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component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analysis)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6757" y="3723894"/>
            <a:ext cx="2087880" cy="2769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8914" y="3789426"/>
            <a:ext cx="2440686" cy="2703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4E76-3EE7-03CF-7184-104A500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BAB47-1E08-2A7D-486B-629A16912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0" y="1828800"/>
            <a:ext cx="4572000" cy="2492990"/>
          </a:xfrm>
        </p:spPr>
        <p:txBody>
          <a:bodyPr/>
          <a:lstStyle/>
          <a:p>
            <a:r>
              <a:rPr lang="en-US" b="1" dirty="0"/>
              <a:t>Protein quantification in immune cells</a:t>
            </a:r>
          </a:p>
          <a:p>
            <a:endParaRPr lang="en-US" dirty="0"/>
          </a:p>
          <a:p>
            <a:r>
              <a:rPr lang="en-US" dirty="0"/>
              <a:t>B-lymphoma cells</a:t>
            </a:r>
          </a:p>
          <a:p>
            <a:endParaRPr lang="en-US" dirty="0"/>
          </a:p>
          <a:p>
            <a:r>
              <a:rPr lang="en-US" dirty="0"/>
              <a:t>phospho-</a:t>
            </a:r>
            <a:r>
              <a:rPr lang="en-US" dirty="0" err="1"/>
              <a:t>Btk</a:t>
            </a:r>
            <a:r>
              <a:rPr lang="en-US" dirty="0"/>
              <a:t> (gray)</a:t>
            </a:r>
          </a:p>
          <a:p>
            <a:endParaRPr lang="en-US" dirty="0"/>
          </a:p>
          <a:p>
            <a:r>
              <a:rPr lang="en-US" dirty="0"/>
              <a:t>Nucleus blue</a:t>
            </a:r>
          </a:p>
          <a:p>
            <a:endParaRPr lang="en-US" dirty="0"/>
          </a:p>
          <a:p>
            <a:endParaRPr lang="en-FI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FD6370E-FE79-A507-214F-3EC0B694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16010" r="9375" b="13677"/>
          <a:stretch/>
        </p:blipFill>
        <p:spPr>
          <a:xfrm>
            <a:off x="928814" y="1524000"/>
            <a:ext cx="5334000" cy="452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D72F3-3FAC-AC8B-E0BA-F9011D44B644}"/>
              </a:ext>
            </a:extLst>
          </p:cNvPr>
          <p:cNvSpPr txBox="1"/>
          <p:nvPr/>
        </p:nvSpPr>
        <p:spPr>
          <a:xfrm>
            <a:off x="9372600" y="6488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Saara Hämälistö</a:t>
            </a:r>
          </a:p>
        </p:txBody>
      </p:sp>
    </p:spTree>
    <p:extLst>
      <p:ext uri="{BB962C8B-B14F-4D97-AF65-F5344CB8AC3E}">
        <p14:creationId xmlns:p14="http://schemas.microsoft.com/office/powerpoint/2010/main" val="1809768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Analyze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particles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8292"/>
            <a:ext cx="5560061" cy="41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6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r>
              <a:rPr sz="1600" spc="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Image5-nuclei-high-contrast</a:t>
            </a:r>
          </a:p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lang="en-GB" sz="1600" spc="-10" dirty="0" err="1">
                <a:solidFill>
                  <a:schemeClr val="tx1"/>
                </a:solidFill>
                <a:latin typeface="Arial"/>
                <a:cs typeface="Arial"/>
              </a:rPr>
              <a:t>Dublicate</a:t>
            </a:r>
            <a:r>
              <a:rPr lang="en-GB" sz="1600" spc="-10" dirty="0">
                <a:solidFill>
                  <a:schemeClr val="tx1"/>
                </a:solidFill>
                <a:latin typeface="Arial"/>
                <a:cs typeface="Arial"/>
              </a:rPr>
              <a:t> image </a:t>
            </a:r>
            <a:r>
              <a:rPr lang="en-GB" sz="1600" i="1" spc="-1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shift+d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"/>
              <a:buAutoNum type="arabicPeriod"/>
            </a:pPr>
            <a:endParaRPr sz="2200" dirty="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following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measurements:</a:t>
            </a: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Select</a:t>
            </a:r>
            <a:r>
              <a:rPr lang="en-GB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favourite 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threshold </a:t>
            </a:r>
            <a:r>
              <a:rPr lang="en-GB" sz="1600" i="1" spc="-80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GB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6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GB" sz="1600" i="1" spc="-7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28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70" dirty="0">
                <a:solidFill>
                  <a:srgbClr val="8FAADC"/>
                </a:solidFill>
                <a:latin typeface="Arial"/>
                <a:cs typeface="Arial"/>
              </a:rPr>
              <a:t>Threshold...</a:t>
            </a:r>
            <a:endParaRPr lang="en-GB" sz="1600" i="1" spc="-70" dirty="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GB" sz="1600" i="1" spc="-7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GB" sz="1600" dirty="0" err="1">
                <a:solidFill>
                  <a:srgbClr val="404040"/>
                </a:solidFill>
                <a:latin typeface="Arial"/>
                <a:cs typeface="Arial"/>
              </a:rPr>
              <a:t>Analyze</a:t>
            </a:r>
            <a:r>
              <a:rPr lang="en-GB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particles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	</a:t>
            </a:r>
            <a:r>
              <a:rPr lang="en-GB" sz="1600" i="1" spc="-105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6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-7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105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600" i="1" spc="-60" dirty="0">
                <a:solidFill>
                  <a:srgbClr val="8FAADC"/>
                </a:solidFill>
                <a:latin typeface="Arial"/>
                <a:cs typeface="Arial"/>
              </a:rPr>
              <a:t> Particles...</a:t>
            </a:r>
            <a:endParaRPr lang="en-GB" sz="1600" dirty="0">
              <a:latin typeface="Arial"/>
              <a:cs typeface="Arial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GB" sz="1600" dirty="0">
              <a:latin typeface="Arial"/>
              <a:cs typeface="Arial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FI" sz="1600" spc="-10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36608" y="0"/>
            <a:ext cx="2674532" cy="1972056"/>
            <a:chOff x="6015871" y="-14287"/>
            <a:chExt cx="3713479" cy="27381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871" y="577771"/>
              <a:ext cx="2039348" cy="2145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3933" y="186689"/>
              <a:ext cx="1798827" cy="4544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04567" y="0"/>
              <a:ext cx="2010410" cy="1251585"/>
            </a:xfrm>
            <a:custGeom>
              <a:avLst/>
              <a:gdLst/>
              <a:ahLst/>
              <a:cxnLst/>
              <a:rect l="l" t="t" r="r" b="b"/>
              <a:pathLst>
                <a:path w="2010409" h="1251585">
                  <a:moveTo>
                    <a:pt x="586373" y="1251458"/>
                  </a:moveTo>
                  <a:lnTo>
                    <a:pt x="511189" y="1000378"/>
                  </a:lnTo>
                  <a:lnTo>
                    <a:pt x="458761" y="979490"/>
                  </a:lnTo>
                  <a:lnTo>
                    <a:pt x="408949" y="956850"/>
                  </a:lnTo>
                  <a:lnTo>
                    <a:pt x="361790" y="932552"/>
                  </a:lnTo>
                  <a:lnTo>
                    <a:pt x="317325" y="906692"/>
                  </a:lnTo>
                  <a:lnTo>
                    <a:pt x="275595" y="879364"/>
                  </a:lnTo>
                  <a:lnTo>
                    <a:pt x="236638" y="850661"/>
                  </a:lnTo>
                  <a:lnTo>
                    <a:pt x="200494" y="820679"/>
                  </a:lnTo>
                  <a:lnTo>
                    <a:pt x="167204" y="789512"/>
                  </a:lnTo>
                  <a:lnTo>
                    <a:pt x="136807" y="757253"/>
                  </a:lnTo>
                  <a:lnTo>
                    <a:pt x="109343" y="723999"/>
                  </a:lnTo>
                  <a:lnTo>
                    <a:pt x="84852" y="689842"/>
                  </a:lnTo>
                  <a:lnTo>
                    <a:pt x="63373" y="654877"/>
                  </a:lnTo>
                  <a:lnTo>
                    <a:pt x="44947" y="619199"/>
                  </a:lnTo>
                  <a:lnTo>
                    <a:pt x="29613" y="582902"/>
                  </a:lnTo>
                  <a:lnTo>
                    <a:pt x="17412" y="546081"/>
                  </a:lnTo>
                  <a:lnTo>
                    <a:pt x="8383" y="508829"/>
                  </a:lnTo>
                  <a:lnTo>
                    <a:pt x="0" y="433413"/>
                  </a:lnTo>
                  <a:lnTo>
                    <a:pt x="725" y="395437"/>
                  </a:lnTo>
                  <a:lnTo>
                    <a:pt x="4782" y="357408"/>
                  </a:lnTo>
                  <a:lnTo>
                    <a:pt x="12211" y="319422"/>
                  </a:lnTo>
                  <a:lnTo>
                    <a:pt x="23050" y="281571"/>
                  </a:lnTo>
                  <a:lnTo>
                    <a:pt x="37341" y="243951"/>
                  </a:lnTo>
                  <a:lnTo>
                    <a:pt x="55122" y="206655"/>
                  </a:lnTo>
                  <a:lnTo>
                    <a:pt x="76433" y="169779"/>
                  </a:lnTo>
                  <a:lnTo>
                    <a:pt x="101315" y="133417"/>
                  </a:lnTo>
                  <a:lnTo>
                    <a:pt x="129808" y="97663"/>
                  </a:lnTo>
                  <a:lnTo>
                    <a:pt x="157254" y="67472"/>
                  </a:lnTo>
                  <a:lnTo>
                    <a:pt x="186729" y="38585"/>
                  </a:lnTo>
                  <a:lnTo>
                    <a:pt x="218140" y="11019"/>
                  </a:lnTo>
                  <a:lnTo>
                    <a:pt x="232110" y="0"/>
                  </a:lnTo>
                </a:path>
                <a:path w="2010409" h="1251585">
                  <a:moveTo>
                    <a:pt x="1778464" y="0"/>
                  </a:moveTo>
                  <a:lnTo>
                    <a:pt x="1809689" y="25902"/>
                  </a:lnTo>
                  <a:lnTo>
                    <a:pt x="1842979" y="57069"/>
                  </a:lnTo>
                  <a:lnTo>
                    <a:pt x="1873377" y="89328"/>
                  </a:lnTo>
                  <a:lnTo>
                    <a:pt x="1900841" y="122582"/>
                  </a:lnTo>
                  <a:lnTo>
                    <a:pt x="1925332" y="156739"/>
                  </a:lnTo>
                  <a:lnTo>
                    <a:pt x="1946810" y="191704"/>
                  </a:lnTo>
                  <a:lnTo>
                    <a:pt x="1965236" y="227382"/>
                  </a:lnTo>
                  <a:lnTo>
                    <a:pt x="1980570" y="263679"/>
                  </a:lnTo>
                  <a:lnTo>
                    <a:pt x="1992771" y="300500"/>
                  </a:lnTo>
                  <a:lnTo>
                    <a:pt x="2001800" y="337752"/>
                  </a:lnTo>
                  <a:lnTo>
                    <a:pt x="2010184" y="413168"/>
                  </a:lnTo>
                  <a:lnTo>
                    <a:pt x="2009458" y="451144"/>
                  </a:lnTo>
                  <a:lnTo>
                    <a:pt x="2005401" y="489173"/>
                  </a:lnTo>
                  <a:lnTo>
                    <a:pt x="1997972" y="527159"/>
                  </a:lnTo>
                  <a:lnTo>
                    <a:pt x="1987133" y="565010"/>
                  </a:lnTo>
                  <a:lnTo>
                    <a:pt x="1972843" y="602630"/>
                  </a:lnTo>
                  <a:lnTo>
                    <a:pt x="1955062" y="639926"/>
                  </a:lnTo>
                  <a:lnTo>
                    <a:pt x="1933750" y="676802"/>
                  </a:lnTo>
                  <a:lnTo>
                    <a:pt x="1908868" y="713164"/>
                  </a:lnTo>
                  <a:lnTo>
                    <a:pt x="1880376" y="748919"/>
                  </a:lnTo>
                  <a:lnTo>
                    <a:pt x="1851726" y="780340"/>
                  </a:lnTo>
                  <a:lnTo>
                    <a:pt x="1820747" y="810437"/>
                  </a:lnTo>
                  <a:lnTo>
                    <a:pt x="1787544" y="839172"/>
                  </a:lnTo>
                  <a:lnTo>
                    <a:pt x="1752224" y="866512"/>
                  </a:lnTo>
                  <a:lnTo>
                    <a:pt x="1714891" y="892421"/>
                  </a:lnTo>
                  <a:lnTo>
                    <a:pt x="1675652" y="916866"/>
                  </a:lnTo>
                  <a:lnTo>
                    <a:pt x="1634614" y="939810"/>
                  </a:lnTo>
                  <a:lnTo>
                    <a:pt x="1591881" y="961219"/>
                  </a:lnTo>
                  <a:lnTo>
                    <a:pt x="1547560" y="981058"/>
                  </a:lnTo>
                  <a:lnTo>
                    <a:pt x="1501756" y="999293"/>
                  </a:lnTo>
                  <a:lnTo>
                    <a:pt x="1454576" y="1015888"/>
                  </a:lnTo>
                  <a:lnTo>
                    <a:pt x="1406126" y="1030809"/>
                  </a:lnTo>
                  <a:lnTo>
                    <a:pt x="1356511" y="1044021"/>
                  </a:lnTo>
                  <a:lnTo>
                    <a:pt x="1305837" y="1055489"/>
                  </a:lnTo>
                  <a:lnTo>
                    <a:pt x="1254211" y="1065177"/>
                  </a:lnTo>
                  <a:lnTo>
                    <a:pt x="1201737" y="1073052"/>
                  </a:lnTo>
                  <a:lnTo>
                    <a:pt x="1148523" y="1079079"/>
                  </a:lnTo>
                  <a:lnTo>
                    <a:pt x="1094673" y="1083222"/>
                  </a:lnTo>
                  <a:lnTo>
                    <a:pt x="1040295" y="1085446"/>
                  </a:lnTo>
                  <a:lnTo>
                    <a:pt x="985493" y="1085718"/>
                  </a:lnTo>
                  <a:lnTo>
                    <a:pt x="930374" y="1084001"/>
                  </a:lnTo>
                  <a:lnTo>
                    <a:pt x="875044" y="1080262"/>
                  </a:lnTo>
                  <a:lnTo>
                    <a:pt x="586373" y="12514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6043" y="3810000"/>
            <a:ext cx="2467355" cy="2886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ABCB0B-B88D-8DE9-F70D-302C8E001B40}"/>
              </a:ext>
            </a:extLst>
          </p:cNvPr>
          <p:cNvSpPr txBox="1"/>
          <p:nvPr/>
        </p:nvSpPr>
        <p:spPr>
          <a:xfrm>
            <a:off x="1219200" y="2942272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6">
              <a:lnSpc>
                <a:spcPct val="100000"/>
              </a:lnSpc>
              <a:tabLst>
                <a:tab pos="240029" algn="l"/>
              </a:tabLst>
            </a:pPr>
            <a:r>
              <a:rPr lang="en-GB" sz="16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Analyze</a:t>
            </a:r>
            <a:r>
              <a:rPr lang="en-GB" sz="1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› Set Measurements...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spc="-20" dirty="0">
                <a:solidFill>
                  <a:srgbClr val="404040"/>
                </a:solidFill>
                <a:latin typeface="Arial"/>
                <a:cs typeface="Arial"/>
              </a:rPr>
              <a:t>Area</a:t>
            </a:r>
            <a:endParaRPr lang="en-GB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Shape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descriptors</a:t>
            </a:r>
            <a:endParaRPr lang="en-GB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Mean</a:t>
            </a:r>
            <a:r>
              <a:rPr lang="en-GB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04040"/>
                </a:solidFill>
                <a:latin typeface="Arial"/>
                <a:cs typeface="Arial"/>
              </a:rPr>
              <a:t>gray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value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Redirect to other 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826D5F-D6C2-1FC4-1180-87C25F86C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810000"/>
            <a:ext cx="2957104" cy="2886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6322061" cy="695960"/>
          </a:xfrm>
        </p:spPr>
        <p:txBody>
          <a:bodyPr/>
          <a:lstStyle/>
          <a:p>
            <a:r>
              <a:rPr lang="en-US" dirty="0"/>
              <a:t>Exercise 1 – 3D analysis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FFB30-126C-523B-3CB0-356B1364D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667000"/>
            <a:ext cx="6096000" cy="3323987"/>
          </a:xfrm>
        </p:spPr>
        <p:txBody>
          <a:bodyPr/>
          <a:lstStyle/>
          <a:p>
            <a:r>
              <a:rPr lang="en-GB" dirty="0"/>
              <a:t>Open images: </a:t>
            </a:r>
          </a:p>
          <a:p>
            <a:pPr marL="285750" indent="-285750">
              <a:buFontTx/>
              <a:buChar char="-"/>
            </a:pP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Image10-Blymphoma_activated_DAPI_pBtkGrey</a:t>
            </a:r>
          </a:p>
          <a:p>
            <a:pPr marL="285750" indent="-285750">
              <a:buFontTx/>
              <a:buChar char="-"/>
            </a:pP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Image11-Blymphoma_non_activated_DAPI_pBtkGrey</a:t>
            </a:r>
          </a:p>
          <a:p>
            <a:pPr marL="285750" indent="-285750">
              <a:buFontTx/>
              <a:buChar char="-"/>
            </a:pPr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/>
              <a:t>B-lymphoma cells activated</a:t>
            </a:r>
          </a:p>
          <a:p>
            <a:pPr marL="285750" indent="-285750">
              <a:buFontTx/>
              <a:buChar char="-"/>
            </a:pPr>
            <a:r>
              <a:rPr lang="en-GB" dirty="0"/>
              <a:t>Activation marker </a:t>
            </a:r>
            <a:r>
              <a:rPr lang="en-GB" dirty="0" err="1"/>
              <a:t>pBtk</a:t>
            </a:r>
            <a:r>
              <a:rPr lang="en-GB" dirty="0"/>
              <a:t> is higher in activated cells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929F9-B484-B277-5FDC-84FC9D342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419600" cy="419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B2691-505C-AD5C-E74E-736989D74226}"/>
              </a:ext>
            </a:extLst>
          </p:cNvPr>
          <p:cNvSpPr txBox="1"/>
          <p:nvPr/>
        </p:nvSpPr>
        <p:spPr>
          <a:xfrm>
            <a:off x="9372600" y="6488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Saara Hämälistö</a:t>
            </a:r>
          </a:p>
        </p:txBody>
      </p:sp>
    </p:spTree>
    <p:extLst>
      <p:ext uri="{BB962C8B-B14F-4D97-AF65-F5344CB8AC3E}">
        <p14:creationId xmlns:p14="http://schemas.microsoft.com/office/powerpoint/2010/main" val="249972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6322061" cy="695960"/>
          </a:xfrm>
        </p:spPr>
        <p:txBody>
          <a:bodyPr/>
          <a:lstStyle/>
          <a:p>
            <a:r>
              <a:rPr lang="en-US" dirty="0"/>
              <a:t>Exercise – 3D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D80F-5978-9D09-A0C5-3B5FC9A7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600200"/>
            <a:ext cx="10817861" cy="5416868"/>
          </a:xfrm>
        </p:spPr>
        <p:txBody>
          <a:bodyPr/>
          <a:lstStyle/>
          <a:p>
            <a:r>
              <a:rPr lang="en-US" sz="1600" dirty="0"/>
              <a:t>Examine by using brightness and contrast</a:t>
            </a:r>
          </a:p>
          <a:p>
            <a:endParaRPr lang="en-US" sz="1600" dirty="0"/>
          </a:p>
          <a:p>
            <a:r>
              <a:rPr lang="en-US" sz="1600" dirty="0"/>
              <a:t>1. Split channels and duplicate, close blue channel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› Color › Split Channels</a:t>
            </a:r>
          </a:p>
          <a:p>
            <a:endParaRPr lang="en-US" sz="1600" dirty="0"/>
          </a:p>
          <a:p>
            <a:r>
              <a:rPr lang="en-US" sz="1600" dirty="0"/>
              <a:t>2. Pre-processing (filters)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Median 3D 5/5/5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Filters › Median 3D...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Tophat</a:t>
            </a:r>
            <a:r>
              <a:rPr lang="en-US" sz="1600" dirty="0"/>
              <a:t> 10 (don’t subtract)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Filters › Top Hat...</a:t>
            </a:r>
          </a:p>
          <a:p>
            <a:endParaRPr lang="en-US" sz="1600" dirty="0"/>
          </a:p>
          <a:p>
            <a:r>
              <a:rPr lang="en-US" sz="1600" dirty="0"/>
              <a:t>3. Detection (Threshold)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Mean, stack histogram 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› Adjust › Threshold...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Post-processing (binary)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holes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Binary › Fill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5. Post-processing (</a:t>
            </a:r>
            <a:r>
              <a:rPr lang="en-US" sz="1600" dirty="0" err="1"/>
              <a:t>MorpholibJ</a:t>
            </a:r>
            <a:r>
              <a:rPr lang="en-US" sz="16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transform watershed 3D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Plugins › 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MorphoLibJ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› Binary Images › Distance Transform Watershed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6. ROI management and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image in 3D image suite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Plugins › 3DSuite › 3D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original image, Select all - quantify</a:t>
            </a:r>
          </a:p>
          <a:p>
            <a:endParaRPr lang="en-US" sz="1600" dirty="0"/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7AF94-FA5F-E924-D1B4-DFDF4099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133600"/>
            <a:ext cx="3352799" cy="29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1257-9AD6-293F-FDA2-40CFD750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A683-2D09-AE4B-05C3-0CCD26576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74E-32E2-BDA8-5CB8-B75DA3E1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10395964" cy="59428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86FA9-80DC-BC83-5A37-CB81C6874C46}"/>
              </a:ext>
            </a:extLst>
          </p:cNvPr>
          <p:cNvSpPr/>
          <p:nvPr/>
        </p:nvSpPr>
        <p:spPr>
          <a:xfrm>
            <a:off x="6324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C284A-21FF-CCCD-E820-4D66EFFECDC2}"/>
              </a:ext>
            </a:extLst>
          </p:cNvPr>
          <p:cNvSpPr/>
          <p:nvPr/>
        </p:nvSpPr>
        <p:spPr>
          <a:xfrm>
            <a:off x="7848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53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</a:t>
            </a:r>
            <a:r>
              <a:rPr spc="-140" dirty="0"/>
              <a:t> </a:t>
            </a:r>
            <a:r>
              <a:rPr dirty="0"/>
              <a:t>scale</a:t>
            </a:r>
            <a:r>
              <a:rPr spc="-135" dirty="0"/>
              <a:t> </a:t>
            </a:r>
            <a:r>
              <a:rPr dirty="0"/>
              <a:t>bar</a:t>
            </a:r>
            <a:r>
              <a:rPr spc="-140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spc="-20" dirty="0"/>
              <a:t>Fiji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77059"/>
            <a:ext cx="10198728" cy="498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Make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sure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that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your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sz="1800" spc="-5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unit</a:t>
            </a:r>
            <a:r>
              <a:rPr sz="1800" spc="-4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length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set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spc="-25" dirty="0" err="1">
                <a:solidFill>
                  <a:srgbClr val="3A3838"/>
                </a:solidFill>
                <a:latin typeface="Arial"/>
                <a:cs typeface="Arial"/>
              </a:rPr>
              <a:t>μm</a:t>
            </a:r>
            <a:r>
              <a:rPr lang="fi-FI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i="1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&gt;</a:t>
            </a:r>
            <a:r>
              <a:rPr lang="en-GB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Set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 Scale</a:t>
            </a:r>
          </a:p>
          <a:p>
            <a:pPr marL="12700">
              <a:spcBef>
                <a:spcPts val="100"/>
              </a:spcBef>
            </a:pPr>
            <a:endParaRPr lang="en-GB" i="1" spc="-10" dirty="0">
              <a:solidFill>
                <a:srgbClr val="8FAADC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Add scale</a:t>
            </a:r>
            <a:r>
              <a:rPr lang="en-GB" sz="1800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bar </a:t>
            </a:r>
            <a:r>
              <a:rPr lang="en-GB" sz="1800" i="1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800" i="1" spc="-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-&gt;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20" dirty="0">
                <a:solidFill>
                  <a:srgbClr val="8FAADC"/>
                </a:solidFill>
                <a:latin typeface="Arial"/>
                <a:cs typeface="Arial"/>
              </a:rPr>
              <a:t>Tools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-&gt;</a:t>
            </a:r>
            <a:r>
              <a:rPr lang="en-GB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Scale</a:t>
            </a:r>
            <a:r>
              <a:rPr lang="en-GB" sz="1800" i="1" spc="-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bar</a:t>
            </a:r>
          </a:p>
          <a:p>
            <a:pPr marL="12700">
              <a:spcBef>
                <a:spcPts val="100"/>
              </a:spcBef>
            </a:pPr>
            <a:endParaRPr lang="en-GB" i="1" spc="-25" dirty="0">
              <a:solidFill>
                <a:srgbClr val="8FAADC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If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you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intend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safe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in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tiff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 err="1">
                <a:solidFill>
                  <a:srgbClr val="3A3838"/>
                </a:solidFill>
                <a:latin typeface="Arial"/>
                <a:cs typeface="Arial"/>
              </a:rPr>
              <a:t>avi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format,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remember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untick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overlay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box.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It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will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create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another</a:t>
            </a:r>
            <a:r>
              <a:rPr lang="en-GB" sz="1800" spc="-3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layer (so </a:t>
            </a:r>
            <a:r>
              <a:rPr lang="en-GB" dirty="0">
                <a:solidFill>
                  <a:srgbClr val="3A3838"/>
                </a:solidFill>
                <a:latin typeface="Arial"/>
                <a:cs typeface="Arial"/>
              </a:rPr>
              <a:t>the scale bar can still be removed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Image › Overlay › Hide Overlay )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.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pc="-15" dirty="0">
              <a:solidFill>
                <a:srgbClr val="3A3838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If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savings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pc="-25" dirty="0" err="1">
                <a:solidFill>
                  <a:srgbClr val="3A3838"/>
                </a:solidFill>
                <a:latin typeface="Arial"/>
                <a:cs typeface="Arial"/>
              </a:rPr>
              <a:t>png</a:t>
            </a:r>
            <a:r>
              <a:rPr lang="en-GB" spc="-25" dirty="0">
                <a:solidFill>
                  <a:srgbClr val="3A3838"/>
                </a:solidFill>
                <a:latin typeface="Arial"/>
                <a:cs typeface="Arial"/>
              </a:rPr>
              <a:t> or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jpeg,</a:t>
            </a:r>
            <a:r>
              <a:rPr lang="en-GB" sz="1800" spc="-3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you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can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leave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box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ticked,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layer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will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merged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with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the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when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exporting.</a:t>
            </a:r>
            <a:endParaRPr lang="en-GB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GB" sz="23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GB" sz="1800" b="1" dirty="0">
                <a:solidFill>
                  <a:srgbClr val="3A3838"/>
                </a:solidFill>
                <a:latin typeface="Arial"/>
                <a:cs typeface="Arial"/>
              </a:rPr>
              <a:t>Note!</a:t>
            </a:r>
            <a:r>
              <a:rPr lang="en-GB" sz="1800" b="1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Remember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do</a:t>
            </a:r>
            <a:r>
              <a:rPr lang="en-GB" sz="1800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all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other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modifications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(e.g.,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merging/adjusting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brightness</a:t>
            </a:r>
            <a:r>
              <a:rPr lang="en-GB" sz="1800" spc="-3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endParaRPr lang="en-GB"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3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contrast/maximum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projection)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first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add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scale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bar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final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before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exporting.</a:t>
            </a: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82200" y="187017"/>
            <a:ext cx="1995542" cy="1655277"/>
            <a:chOff x="8877038" y="253816"/>
            <a:chExt cx="3329304" cy="27616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038" y="1025732"/>
              <a:ext cx="1891043" cy="19894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0315" y="485140"/>
              <a:ext cx="1096429" cy="454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0315" y="911859"/>
              <a:ext cx="869950" cy="4541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43051" y="268104"/>
              <a:ext cx="1749425" cy="1383030"/>
            </a:xfrm>
            <a:custGeom>
              <a:avLst/>
              <a:gdLst/>
              <a:ahLst/>
              <a:cxnLst/>
              <a:rect l="l" t="t" r="r" b="b"/>
              <a:pathLst>
                <a:path w="1749425" h="1383030">
                  <a:moveTo>
                    <a:pt x="543591" y="1382895"/>
                  </a:moveTo>
                  <a:lnTo>
                    <a:pt x="473868" y="1149850"/>
                  </a:lnTo>
                  <a:lnTo>
                    <a:pt x="421500" y="1128859"/>
                  </a:lnTo>
                  <a:lnTo>
                    <a:pt x="371961" y="1105981"/>
                  </a:lnTo>
                  <a:lnTo>
                    <a:pt x="325297" y="1081324"/>
                  </a:lnTo>
                  <a:lnTo>
                    <a:pt x="281555" y="1055001"/>
                  </a:lnTo>
                  <a:lnTo>
                    <a:pt x="240782" y="1027121"/>
                  </a:lnTo>
                  <a:lnTo>
                    <a:pt x="203024" y="997795"/>
                  </a:lnTo>
                  <a:lnTo>
                    <a:pt x="168328" y="967134"/>
                  </a:lnTo>
                  <a:lnTo>
                    <a:pt x="136739" y="935246"/>
                  </a:lnTo>
                  <a:lnTo>
                    <a:pt x="108306" y="902244"/>
                  </a:lnTo>
                  <a:lnTo>
                    <a:pt x="83074" y="868237"/>
                  </a:lnTo>
                  <a:lnTo>
                    <a:pt x="61089" y="833336"/>
                  </a:lnTo>
                  <a:lnTo>
                    <a:pt x="42400" y="797652"/>
                  </a:lnTo>
                  <a:lnTo>
                    <a:pt x="27051" y="761294"/>
                  </a:lnTo>
                  <a:lnTo>
                    <a:pt x="15090" y="724373"/>
                  </a:lnTo>
                  <a:lnTo>
                    <a:pt x="6564" y="686999"/>
                  </a:lnTo>
                  <a:lnTo>
                    <a:pt x="0" y="611336"/>
                  </a:lnTo>
                  <a:lnTo>
                    <a:pt x="2055" y="573268"/>
                  </a:lnTo>
                  <a:lnTo>
                    <a:pt x="7731" y="535188"/>
                  </a:lnTo>
                  <a:lnTo>
                    <a:pt x="17074" y="497208"/>
                  </a:lnTo>
                  <a:lnTo>
                    <a:pt x="30131" y="459438"/>
                  </a:lnTo>
                  <a:lnTo>
                    <a:pt x="46948" y="421989"/>
                  </a:lnTo>
                  <a:lnTo>
                    <a:pt x="67572" y="384970"/>
                  </a:lnTo>
                  <a:lnTo>
                    <a:pt x="92050" y="348492"/>
                  </a:lnTo>
                  <a:lnTo>
                    <a:pt x="120427" y="312666"/>
                  </a:lnTo>
                  <a:lnTo>
                    <a:pt x="148706" y="281724"/>
                  </a:lnTo>
                  <a:lnTo>
                    <a:pt x="179278" y="252268"/>
                  </a:lnTo>
                  <a:lnTo>
                    <a:pt x="212027" y="224319"/>
                  </a:lnTo>
                  <a:lnTo>
                    <a:pt x="246831" y="197900"/>
                  </a:lnTo>
                  <a:lnTo>
                    <a:pt x="283573" y="173031"/>
                  </a:lnTo>
                  <a:lnTo>
                    <a:pt x="322133" y="149736"/>
                  </a:lnTo>
                  <a:lnTo>
                    <a:pt x="362392" y="128036"/>
                  </a:lnTo>
                  <a:lnTo>
                    <a:pt x="404231" y="107952"/>
                  </a:lnTo>
                  <a:lnTo>
                    <a:pt x="447531" y="89508"/>
                  </a:lnTo>
                  <a:lnTo>
                    <a:pt x="492173" y="72724"/>
                  </a:lnTo>
                  <a:lnTo>
                    <a:pt x="538039" y="57622"/>
                  </a:lnTo>
                  <a:lnTo>
                    <a:pt x="585008" y="44224"/>
                  </a:lnTo>
                  <a:lnTo>
                    <a:pt x="632962" y="32553"/>
                  </a:lnTo>
                  <a:lnTo>
                    <a:pt x="681783" y="22630"/>
                  </a:lnTo>
                  <a:lnTo>
                    <a:pt x="731350" y="14477"/>
                  </a:lnTo>
                  <a:lnTo>
                    <a:pt x="781545" y="8115"/>
                  </a:lnTo>
                  <a:lnTo>
                    <a:pt x="832249" y="3567"/>
                  </a:lnTo>
                  <a:lnTo>
                    <a:pt x="883343" y="855"/>
                  </a:lnTo>
                  <a:lnTo>
                    <a:pt x="934708" y="0"/>
                  </a:lnTo>
                  <a:lnTo>
                    <a:pt x="986224" y="1024"/>
                  </a:lnTo>
                  <a:lnTo>
                    <a:pt x="1037774" y="3949"/>
                  </a:lnTo>
                  <a:lnTo>
                    <a:pt x="1089237" y="8797"/>
                  </a:lnTo>
                  <a:lnTo>
                    <a:pt x="1140494" y="15590"/>
                  </a:lnTo>
                  <a:lnTo>
                    <a:pt x="1191428" y="24350"/>
                  </a:lnTo>
                  <a:lnTo>
                    <a:pt x="1241918" y="35099"/>
                  </a:lnTo>
                  <a:lnTo>
                    <a:pt x="1291846" y="47858"/>
                  </a:lnTo>
                  <a:lnTo>
                    <a:pt x="1341092" y="62649"/>
                  </a:lnTo>
                  <a:lnTo>
                    <a:pt x="1389538" y="79494"/>
                  </a:lnTo>
                  <a:lnTo>
                    <a:pt x="1441906" y="100485"/>
                  </a:lnTo>
                  <a:lnTo>
                    <a:pt x="1491445" y="123364"/>
                  </a:lnTo>
                  <a:lnTo>
                    <a:pt x="1538108" y="148020"/>
                  </a:lnTo>
                  <a:lnTo>
                    <a:pt x="1581850" y="174343"/>
                  </a:lnTo>
                  <a:lnTo>
                    <a:pt x="1622624" y="202223"/>
                  </a:lnTo>
                  <a:lnTo>
                    <a:pt x="1660382" y="231549"/>
                  </a:lnTo>
                  <a:lnTo>
                    <a:pt x="1695078" y="262211"/>
                  </a:lnTo>
                  <a:lnTo>
                    <a:pt x="1726667" y="294098"/>
                  </a:lnTo>
                  <a:lnTo>
                    <a:pt x="1748947" y="319959"/>
                  </a:lnTo>
                </a:path>
                <a:path w="1749425" h="1383030">
                  <a:moveTo>
                    <a:pt x="1748947" y="909143"/>
                  </a:moveTo>
                  <a:lnTo>
                    <a:pt x="1715107" y="947185"/>
                  </a:lnTo>
                  <a:lnTo>
                    <a:pt x="1684870" y="976341"/>
                  </a:lnTo>
                  <a:lnTo>
                    <a:pt x="1652381" y="1004109"/>
                  </a:lnTo>
                  <a:lnTo>
                    <a:pt x="1617753" y="1030452"/>
                  </a:lnTo>
                  <a:lnTo>
                    <a:pt x="1581099" y="1055332"/>
                  </a:lnTo>
                  <a:lnTo>
                    <a:pt x="1542531" y="1078712"/>
                  </a:lnTo>
                  <a:lnTo>
                    <a:pt x="1502163" y="1100555"/>
                  </a:lnTo>
                  <a:lnTo>
                    <a:pt x="1460108" y="1120824"/>
                  </a:lnTo>
                  <a:lnTo>
                    <a:pt x="1416477" y="1139480"/>
                  </a:lnTo>
                  <a:lnTo>
                    <a:pt x="1371385" y="1156487"/>
                  </a:lnTo>
                  <a:lnTo>
                    <a:pt x="1324944" y="1171807"/>
                  </a:lnTo>
                  <a:lnTo>
                    <a:pt x="1277267" y="1185403"/>
                  </a:lnTo>
                  <a:lnTo>
                    <a:pt x="1228467" y="1197237"/>
                  </a:lnTo>
                  <a:lnTo>
                    <a:pt x="1178657" y="1207273"/>
                  </a:lnTo>
                  <a:lnTo>
                    <a:pt x="1127949" y="1215472"/>
                  </a:lnTo>
                  <a:lnTo>
                    <a:pt x="1076457" y="1221798"/>
                  </a:lnTo>
                  <a:lnTo>
                    <a:pt x="1024293" y="1226214"/>
                  </a:lnTo>
                  <a:lnTo>
                    <a:pt x="971571" y="1228680"/>
                  </a:lnTo>
                  <a:lnTo>
                    <a:pt x="918402" y="1229162"/>
                  </a:lnTo>
                  <a:lnTo>
                    <a:pt x="864901" y="1227620"/>
                  </a:lnTo>
                  <a:lnTo>
                    <a:pt x="811180" y="1224018"/>
                  </a:lnTo>
                  <a:lnTo>
                    <a:pt x="543591" y="13828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5886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2919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25" dirty="0"/>
              <a:t>saving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5800" y="1327657"/>
            <a:ext cx="7391400" cy="5877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accent2"/>
                </a:solidFill>
              </a:rPr>
              <a:t>For</a:t>
            </a:r>
            <a:r>
              <a:rPr b="1" spc="-2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what</a:t>
            </a:r>
            <a:r>
              <a:rPr b="1" spc="-1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purpose</a:t>
            </a:r>
            <a:r>
              <a:rPr b="1" spc="-1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you</a:t>
            </a:r>
            <a:r>
              <a:rPr b="1" spc="-2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are</a:t>
            </a:r>
            <a:r>
              <a:rPr b="1" spc="-1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saving</a:t>
            </a:r>
            <a:r>
              <a:rPr b="1" spc="-1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the</a:t>
            </a:r>
            <a:r>
              <a:rPr b="1" spc="-5" dirty="0">
                <a:solidFill>
                  <a:schemeClr val="accent2"/>
                </a:solidFill>
              </a:rPr>
              <a:t> </a:t>
            </a:r>
            <a:r>
              <a:rPr b="1" spc="-10" dirty="0">
                <a:solidFill>
                  <a:schemeClr val="accent2"/>
                </a:solidFill>
              </a:rPr>
              <a:t>image?</a:t>
            </a:r>
          </a:p>
          <a:p>
            <a:pPr>
              <a:lnSpc>
                <a:spcPct val="100000"/>
              </a:lnSpc>
            </a:pPr>
            <a:endParaRPr sz="2000" dirty="0"/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image!</a:t>
            </a:r>
            <a:endParaRPr lang="fi-FI" sz="16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Processing and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copy of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  <a:endParaRPr lang="fi-FI" sz="16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lvl="1" indent="-285750">
              <a:buFontTx/>
              <a:buChar char="-"/>
              <a:tabLst>
                <a:tab pos="526415" algn="l"/>
                <a:tab pos="527050" algn="l"/>
              </a:tabLst>
            </a:pP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1280 x 720</a:t>
            </a:r>
          </a:p>
          <a:p>
            <a:pPr marL="755650" lvl="1" indent="-285750">
              <a:buFontTx/>
              <a:buChar char="-"/>
              <a:tabLst>
                <a:tab pos="526415" algn="l"/>
                <a:tab pos="527050" algn="l"/>
              </a:tabLst>
            </a:pPr>
            <a:r>
              <a:rPr 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image is a fraction of this – smaller images are just fine</a:t>
            </a:r>
          </a:p>
          <a:p>
            <a:pPr marL="469900" lvl="1">
              <a:tabLst>
                <a:tab pos="526415" algn="l"/>
                <a:tab pos="527050" algn="l"/>
              </a:tabLst>
            </a:pPr>
            <a:endParaRPr lang="fi-FI" sz="1600" spc="-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buFont typeface="+mj-lt"/>
              <a:buAutoNum type="arabicPeriod"/>
              <a:tabLst>
                <a:tab pos="526415" algn="l"/>
                <a:tab pos="52705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saves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fi-FI" sz="16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300dpi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use?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sz="16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16-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endParaRPr lang="en-FI" sz="16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z="1600" spc="-10" dirty="0">
              <a:solidFill>
                <a:srgbClr val="3A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l">
              <a:lnSpc>
                <a:spcPct val="120000"/>
              </a:lnSpc>
              <a:spcBef>
                <a:spcPts val="100"/>
              </a:spcBef>
            </a:pPr>
            <a:r>
              <a:rPr lang="en-GB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Note!</a:t>
            </a:r>
            <a:r>
              <a:rPr lang="en-GB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have already saved your images in a lossy format, there it is not possible to gain back the lost information. Therefore, always remember to hold on to your original image so that you always have a way to start over. It in generally recommended to work in a copy of an original image. </a:t>
            </a: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240665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endParaRPr lang="fi-FI" spc="-2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0357B-2644-AACC-D0CC-4638257891B7}"/>
              </a:ext>
            </a:extLst>
          </p:cNvPr>
          <p:cNvSpPr/>
          <p:nvPr/>
        </p:nvSpPr>
        <p:spPr>
          <a:xfrm>
            <a:off x="8077200" y="610361"/>
            <a:ext cx="3810000" cy="2590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effectLst/>
                <a:latin typeface="Arial" panose="020B0604020202020204" pitchFamily="34" charset="0"/>
              </a:rPr>
              <a:t>Lossless compression </a:t>
            </a:r>
            <a:r>
              <a:rPr lang="en-GB" sz="1800" dirty="0">
                <a:effectLst/>
                <a:latin typeface="Gautami" panose="020B0502040204020203" pitchFamily="34" charset="0"/>
              </a:rPr>
              <a:t>​</a:t>
            </a:r>
            <a:r>
              <a:rPr lang="en-GB" sz="1800" dirty="0">
                <a:effectLst/>
                <a:latin typeface="ArialMT"/>
              </a:rPr>
              <a:t>algorithms reduce file size while preserving a perfect copy of the original uncompressed image. Lossless compression usually, results in larger files than lossy compression. (PNG, TIFF, GIF)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6C44D-2845-8100-B819-66388D225DBB}"/>
              </a:ext>
            </a:extLst>
          </p:cNvPr>
          <p:cNvSpPr/>
          <p:nvPr/>
        </p:nvSpPr>
        <p:spPr>
          <a:xfrm>
            <a:off x="8077200" y="3505200"/>
            <a:ext cx="3810000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effectLst/>
                <a:latin typeface="Arial" panose="020B0604020202020204" pitchFamily="34" charset="0"/>
              </a:rPr>
              <a:t>Lossy compression</a:t>
            </a:r>
            <a:r>
              <a:rPr lang="en-GB" sz="1800" dirty="0">
                <a:effectLst/>
                <a:latin typeface="Gautami" panose="020B0502040204020203" pitchFamily="34" charset="0"/>
              </a:rPr>
              <a:t>​ </a:t>
            </a:r>
            <a:r>
              <a:rPr lang="en-GB" sz="1800" dirty="0">
                <a:effectLst/>
                <a:latin typeface="ArialMT"/>
              </a:rPr>
              <a:t>algorithms preserve a representation of the original uncompressed image that may appear to be a perfect copy, but it is not. Often lossy compression results in smaller file sizes than lossless compression. (JPG/JPEG)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Weka</a:t>
            </a:r>
            <a:r>
              <a:rPr spc="-190" dirty="0"/>
              <a:t> </a:t>
            </a:r>
            <a:r>
              <a:rPr spc="-40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7940675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0"/>
              </a:spcBef>
            </a:pPr>
            <a:r>
              <a:rPr sz="2800" i="1" spc="-165" dirty="0">
                <a:solidFill>
                  <a:srgbClr val="8FAADC"/>
                </a:solidFill>
                <a:latin typeface="Arial"/>
                <a:cs typeface="Arial"/>
              </a:rPr>
              <a:t>File</a:t>
            </a:r>
            <a:r>
              <a:rPr sz="2800" i="1" spc="-1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Open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Samples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8FAADC"/>
                </a:solidFill>
                <a:latin typeface="Arial"/>
                <a:cs typeface="Arial"/>
              </a:rPr>
              <a:t>Blobs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8FAADC"/>
                </a:solidFill>
                <a:latin typeface="Arial"/>
                <a:cs typeface="Arial"/>
              </a:rPr>
              <a:t>Plugins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Segmentation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Trainable</a:t>
            </a:r>
            <a:r>
              <a:rPr sz="2800" i="1" spc="-114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Weka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95" dirty="0">
                <a:solidFill>
                  <a:srgbClr val="8FAADC"/>
                </a:solidFill>
                <a:latin typeface="Arial"/>
                <a:cs typeface="Arial"/>
              </a:rPr>
              <a:t>Segmentation</a:t>
            </a:r>
            <a:endParaRPr sz="2800">
              <a:latin typeface="Arial"/>
              <a:cs typeface="Arial"/>
            </a:endParaRPr>
          </a:p>
          <a:p>
            <a:pPr marL="12700" marR="4499610">
              <a:lnSpc>
                <a:spcPct val="239500"/>
              </a:lnSpc>
              <a:spcBef>
                <a:spcPts val="5"/>
              </a:spcBef>
            </a:pPr>
            <a:r>
              <a:rPr sz="2800" i="1" spc="-180" dirty="0">
                <a:solidFill>
                  <a:srgbClr val="8FAADC"/>
                </a:solidFill>
                <a:latin typeface="Arial"/>
                <a:cs typeface="Arial"/>
              </a:rPr>
              <a:t>Create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80" dirty="0">
                <a:solidFill>
                  <a:srgbClr val="8FAADC"/>
                </a:solidFill>
                <a:latin typeface="Arial"/>
                <a:cs typeface="Arial"/>
              </a:rPr>
              <a:t>result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80" dirty="0">
                <a:solidFill>
                  <a:srgbClr val="8FAADC"/>
                </a:solidFill>
                <a:latin typeface="Arial"/>
                <a:cs typeface="Arial"/>
              </a:rPr>
              <a:t>–</a:t>
            </a:r>
            <a:r>
              <a:rPr sz="2800" i="1" spc="-114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segment </a:t>
            </a:r>
            <a:r>
              <a:rPr sz="2800" i="1" spc="-185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sz="2800" i="1" spc="-9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8FAADC"/>
                </a:solidFill>
                <a:latin typeface="Arial"/>
                <a:cs typeface="Arial"/>
              </a:rPr>
              <a:t>particles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10203" y="3093752"/>
            <a:ext cx="3713479" cy="2977515"/>
            <a:chOff x="7910203" y="3093752"/>
            <a:chExt cx="3713479" cy="2977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0203" y="3925965"/>
              <a:ext cx="2039348" cy="21447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8266" y="3534664"/>
              <a:ext cx="1798827" cy="4541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98899" y="3108040"/>
              <a:ext cx="2010410" cy="1490980"/>
            </a:xfrm>
            <a:custGeom>
              <a:avLst/>
              <a:gdLst/>
              <a:ahLst/>
              <a:cxnLst/>
              <a:rect l="l" t="t" r="r" b="b"/>
              <a:pathLst>
                <a:path w="2010409" h="1490979">
                  <a:moveTo>
                    <a:pt x="586373" y="1490883"/>
                  </a:moveTo>
                  <a:lnTo>
                    <a:pt x="511189" y="1239804"/>
                  </a:lnTo>
                  <a:lnTo>
                    <a:pt x="458761" y="1218916"/>
                  </a:lnTo>
                  <a:lnTo>
                    <a:pt x="408949" y="1196276"/>
                  </a:lnTo>
                  <a:lnTo>
                    <a:pt x="361790" y="1171978"/>
                  </a:lnTo>
                  <a:lnTo>
                    <a:pt x="317325" y="1146118"/>
                  </a:lnTo>
                  <a:lnTo>
                    <a:pt x="275595" y="1118790"/>
                  </a:lnTo>
                  <a:lnTo>
                    <a:pt x="236638" y="1090087"/>
                  </a:lnTo>
                  <a:lnTo>
                    <a:pt x="200494" y="1060105"/>
                  </a:lnTo>
                  <a:lnTo>
                    <a:pt x="167204" y="1028938"/>
                  </a:lnTo>
                  <a:lnTo>
                    <a:pt x="136807" y="996679"/>
                  </a:lnTo>
                  <a:lnTo>
                    <a:pt x="109343" y="963425"/>
                  </a:lnTo>
                  <a:lnTo>
                    <a:pt x="84852" y="929268"/>
                  </a:lnTo>
                  <a:lnTo>
                    <a:pt x="63373" y="894303"/>
                  </a:lnTo>
                  <a:lnTo>
                    <a:pt x="44947" y="858625"/>
                  </a:lnTo>
                  <a:lnTo>
                    <a:pt x="29613" y="822328"/>
                  </a:lnTo>
                  <a:lnTo>
                    <a:pt x="17412" y="785507"/>
                  </a:lnTo>
                  <a:lnTo>
                    <a:pt x="8383" y="748255"/>
                  </a:lnTo>
                  <a:lnTo>
                    <a:pt x="0" y="672839"/>
                  </a:lnTo>
                  <a:lnTo>
                    <a:pt x="725" y="634863"/>
                  </a:lnTo>
                  <a:lnTo>
                    <a:pt x="4782" y="596834"/>
                  </a:lnTo>
                  <a:lnTo>
                    <a:pt x="12211" y="558847"/>
                  </a:lnTo>
                  <a:lnTo>
                    <a:pt x="23050" y="520997"/>
                  </a:lnTo>
                  <a:lnTo>
                    <a:pt x="37341" y="483377"/>
                  </a:lnTo>
                  <a:lnTo>
                    <a:pt x="55122" y="446081"/>
                  </a:lnTo>
                  <a:lnTo>
                    <a:pt x="76433" y="409205"/>
                  </a:lnTo>
                  <a:lnTo>
                    <a:pt x="101315" y="372843"/>
                  </a:lnTo>
                  <a:lnTo>
                    <a:pt x="129808" y="337088"/>
                  </a:lnTo>
                  <a:lnTo>
                    <a:pt x="157254" y="306898"/>
                  </a:lnTo>
                  <a:lnTo>
                    <a:pt x="186729" y="278011"/>
                  </a:lnTo>
                  <a:lnTo>
                    <a:pt x="218140" y="250445"/>
                  </a:lnTo>
                  <a:lnTo>
                    <a:pt x="251391" y="224217"/>
                  </a:lnTo>
                  <a:lnTo>
                    <a:pt x="286387" y="199346"/>
                  </a:lnTo>
                  <a:lnTo>
                    <a:pt x="323035" y="175847"/>
                  </a:lnTo>
                  <a:lnTo>
                    <a:pt x="361239" y="153739"/>
                  </a:lnTo>
                  <a:lnTo>
                    <a:pt x="400904" y="133039"/>
                  </a:lnTo>
                  <a:lnTo>
                    <a:pt x="441937" y="113765"/>
                  </a:lnTo>
                  <a:lnTo>
                    <a:pt x="484243" y="95933"/>
                  </a:lnTo>
                  <a:lnTo>
                    <a:pt x="527726" y="79562"/>
                  </a:lnTo>
                  <a:lnTo>
                    <a:pt x="572292" y="64669"/>
                  </a:lnTo>
                  <a:lnTo>
                    <a:pt x="617847" y="51270"/>
                  </a:lnTo>
                  <a:lnTo>
                    <a:pt x="664296" y="39385"/>
                  </a:lnTo>
                  <a:lnTo>
                    <a:pt x="711545" y="29029"/>
                  </a:lnTo>
                  <a:lnTo>
                    <a:pt x="759497" y="20221"/>
                  </a:lnTo>
                  <a:lnTo>
                    <a:pt x="808060" y="12977"/>
                  </a:lnTo>
                  <a:lnTo>
                    <a:pt x="857139" y="7316"/>
                  </a:lnTo>
                  <a:lnTo>
                    <a:pt x="906638" y="3254"/>
                  </a:lnTo>
                  <a:lnTo>
                    <a:pt x="956463" y="810"/>
                  </a:lnTo>
                  <a:lnTo>
                    <a:pt x="1006519" y="0"/>
                  </a:lnTo>
                  <a:lnTo>
                    <a:pt x="1056713" y="841"/>
                  </a:lnTo>
                  <a:lnTo>
                    <a:pt x="1106948" y="3353"/>
                  </a:lnTo>
                  <a:lnTo>
                    <a:pt x="1157131" y="7550"/>
                  </a:lnTo>
                  <a:lnTo>
                    <a:pt x="1207167" y="13453"/>
                  </a:lnTo>
                  <a:lnTo>
                    <a:pt x="1256962" y="21076"/>
                  </a:lnTo>
                  <a:lnTo>
                    <a:pt x="1306420" y="30439"/>
                  </a:lnTo>
                  <a:lnTo>
                    <a:pt x="1355446" y="41558"/>
                  </a:lnTo>
                  <a:lnTo>
                    <a:pt x="1403948" y="54451"/>
                  </a:lnTo>
                  <a:lnTo>
                    <a:pt x="1451829" y="69135"/>
                  </a:lnTo>
                  <a:lnTo>
                    <a:pt x="1498995" y="85628"/>
                  </a:lnTo>
                  <a:lnTo>
                    <a:pt x="1551422" y="106517"/>
                  </a:lnTo>
                  <a:lnTo>
                    <a:pt x="1601235" y="129157"/>
                  </a:lnTo>
                  <a:lnTo>
                    <a:pt x="1648393" y="153454"/>
                  </a:lnTo>
                  <a:lnTo>
                    <a:pt x="1692858" y="179315"/>
                  </a:lnTo>
                  <a:lnTo>
                    <a:pt x="1734589" y="206643"/>
                  </a:lnTo>
                  <a:lnTo>
                    <a:pt x="1773546" y="235346"/>
                  </a:lnTo>
                  <a:lnTo>
                    <a:pt x="1809689" y="265328"/>
                  </a:lnTo>
                  <a:lnTo>
                    <a:pt x="1842979" y="296495"/>
                  </a:lnTo>
                  <a:lnTo>
                    <a:pt x="1873377" y="328753"/>
                  </a:lnTo>
                  <a:lnTo>
                    <a:pt x="1900841" y="362008"/>
                  </a:lnTo>
                  <a:lnTo>
                    <a:pt x="1925332" y="396165"/>
                  </a:lnTo>
                  <a:lnTo>
                    <a:pt x="1946810" y="431130"/>
                  </a:lnTo>
                  <a:lnTo>
                    <a:pt x="1965236" y="466808"/>
                  </a:lnTo>
                  <a:lnTo>
                    <a:pt x="1980570" y="503105"/>
                  </a:lnTo>
                  <a:lnTo>
                    <a:pt x="1992771" y="539926"/>
                  </a:lnTo>
                  <a:lnTo>
                    <a:pt x="2001800" y="577178"/>
                  </a:lnTo>
                  <a:lnTo>
                    <a:pt x="2010184" y="652594"/>
                  </a:lnTo>
                  <a:lnTo>
                    <a:pt x="2009458" y="690570"/>
                  </a:lnTo>
                  <a:lnTo>
                    <a:pt x="2005401" y="728598"/>
                  </a:lnTo>
                  <a:lnTo>
                    <a:pt x="1997972" y="766585"/>
                  </a:lnTo>
                  <a:lnTo>
                    <a:pt x="1987133" y="804436"/>
                  </a:lnTo>
                  <a:lnTo>
                    <a:pt x="1972843" y="842056"/>
                  </a:lnTo>
                  <a:lnTo>
                    <a:pt x="1955062" y="879352"/>
                  </a:lnTo>
                  <a:lnTo>
                    <a:pt x="1933750" y="916228"/>
                  </a:lnTo>
                  <a:lnTo>
                    <a:pt x="1908868" y="952590"/>
                  </a:lnTo>
                  <a:lnTo>
                    <a:pt x="1880376" y="988344"/>
                  </a:lnTo>
                  <a:lnTo>
                    <a:pt x="1851726" y="1019766"/>
                  </a:lnTo>
                  <a:lnTo>
                    <a:pt x="1820747" y="1049862"/>
                  </a:lnTo>
                  <a:lnTo>
                    <a:pt x="1787544" y="1078598"/>
                  </a:lnTo>
                  <a:lnTo>
                    <a:pt x="1752224" y="1105938"/>
                  </a:lnTo>
                  <a:lnTo>
                    <a:pt x="1714891" y="1131847"/>
                  </a:lnTo>
                  <a:lnTo>
                    <a:pt x="1675652" y="1156292"/>
                  </a:lnTo>
                  <a:lnTo>
                    <a:pt x="1634614" y="1179236"/>
                  </a:lnTo>
                  <a:lnTo>
                    <a:pt x="1591881" y="1200645"/>
                  </a:lnTo>
                  <a:lnTo>
                    <a:pt x="1547560" y="1220484"/>
                  </a:lnTo>
                  <a:lnTo>
                    <a:pt x="1501756" y="1238719"/>
                  </a:lnTo>
                  <a:lnTo>
                    <a:pt x="1454576" y="1255314"/>
                  </a:lnTo>
                  <a:lnTo>
                    <a:pt x="1406126" y="1270235"/>
                  </a:lnTo>
                  <a:lnTo>
                    <a:pt x="1356511" y="1283447"/>
                  </a:lnTo>
                  <a:lnTo>
                    <a:pt x="1305837" y="1294914"/>
                  </a:lnTo>
                  <a:lnTo>
                    <a:pt x="1254211" y="1304603"/>
                  </a:lnTo>
                  <a:lnTo>
                    <a:pt x="1201737" y="1312478"/>
                  </a:lnTo>
                  <a:lnTo>
                    <a:pt x="1148523" y="1318505"/>
                  </a:lnTo>
                  <a:lnTo>
                    <a:pt x="1094673" y="1322647"/>
                  </a:lnTo>
                  <a:lnTo>
                    <a:pt x="1040295" y="1324872"/>
                  </a:lnTo>
                  <a:lnTo>
                    <a:pt x="985493" y="1325143"/>
                  </a:lnTo>
                  <a:lnTo>
                    <a:pt x="930374" y="1323427"/>
                  </a:lnTo>
                  <a:lnTo>
                    <a:pt x="875044" y="1319687"/>
                  </a:lnTo>
                  <a:lnTo>
                    <a:pt x="586373" y="1490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0152" y="6513576"/>
            <a:ext cx="7955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154CD"/>
                </a:solidFill>
                <a:latin typeface="Arial"/>
                <a:cs typeface="Arial"/>
              </a:rPr>
              <a:t>https://elmi.embl.org/wp-content/uploads/2019/07/ELMI_Brno_ViborLaketa.pdf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Don’t</a:t>
            </a:r>
            <a:r>
              <a:rPr spc="-180" dirty="0"/>
              <a:t> </a:t>
            </a:r>
            <a:r>
              <a:rPr dirty="0"/>
              <a:t>try</a:t>
            </a:r>
            <a:r>
              <a:rPr spc="-185" dirty="0"/>
              <a:t> </a:t>
            </a:r>
            <a:r>
              <a:rPr dirty="0"/>
              <a:t>your</a:t>
            </a:r>
            <a:r>
              <a:rPr spc="-185" dirty="0"/>
              <a:t> </a:t>
            </a:r>
            <a:r>
              <a:rPr spc="-20" dirty="0"/>
              <a:t>luck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481" y="2017073"/>
            <a:ext cx="11784091" cy="42854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9202" y="205740"/>
            <a:ext cx="5147143" cy="16443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Don’t</a:t>
            </a:r>
            <a:r>
              <a:rPr spc="-180" dirty="0"/>
              <a:t> </a:t>
            </a:r>
            <a:r>
              <a:rPr dirty="0"/>
              <a:t>try</a:t>
            </a:r>
            <a:r>
              <a:rPr spc="-185" dirty="0"/>
              <a:t> </a:t>
            </a:r>
            <a:r>
              <a:rPr dirty="0"/>
              <a:t>your</a:t>
            </a:r>
            <a:r>
              <a:rPr spc="-185" dirty="0"/>
              <a:t> </a:t>
            </a:r>
            <a:r>
              <a:rPr spc="-20" dirty="0"/>
              <a:t>luck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596" y="1850135"/>
            <a:ext cx="11807825" cy="4465320"/>
            <a:chOff x="248596" y="1850135"/>
            <a:chExt cx="11807825" cy="4465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96" y="1949957"/>
              <a:ext cx="11807302" cy="4365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199" y="1850135"/>
              <a:ext cx="1948180" cy="450850"/>
            </a:xfrm>
            <a:custGeom>
              <a:avLst/>
              <a:gdLst/>
              <a:ahLst/>
              <a:cxnLst/>
              <a:rect l="l" t="t" r="r" b="b"/>
              <a:pathLst>
                <a:path w="1948180" h="450850">
                  <a:moveTo>
                    <a:pt x="1947672" y="0"/>
                  </a:moveTo>
                  <a:lnTo>
                    <a:pt x="0" y="0"/>
                  </a:lnTo>
                  <a:lnTo>
                    <a:pt x="0" y="450341"/>
                  </a:lnTo>
                  <a:lnTo>
                    <a:pt x="1947672" y="450341"/>
                  </a:lnTo>
                  <a:lnTo>
                    <a:pt x="1947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9202" y="205740"/>
            <a:ext cx="5147143" cy="1644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905000"/>
            <a:ext cx="10058399" cy="3781163"/>
          </a:xfrm>
          <a:prstGeom prst="rect">
            <a:avLst/>
          </a:prstGeom>
        </p:spPr>
        <p:txBody>
          <a:bodyPr vert="horz" wrap="square" lIns="0" tIns="452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65"/>
              </a:spcBef>
            </a:pPr>
            <a:r>
              <a:rPr lang="fi-FI" sz="6000" spc="-40" dirty="0"/>
              <a:t>Image </a:t>
            </a:r>
            <a:r>
              <a:rPr lang="fi-FI" sz="6000" spc="-40" dirty="0" err="1"/>
              <a:t>analysis</a:t>
            </a:r>
            <a:r>
              <a:rPr lang="fi-FI" sz="6000" spc="-40" dirty="0"/>
              <a:t> </a:t>
            </a:r>
            <a:r>
              <a:rPr lang="fi-FI" sz="6000" spc="-40" dirty="0" err="1"/>
              <a:t>using</a:t>
            </a:r>
            <a:r>
              <a:rPr lang="fi-FI" sz="6000" spc="-40" dirty="0"/>
              <a:t> FIJI </a:t>
            </a:r>
            <a:br>
              <a:rPr lang="fi-FI" sz="6000" spc="-40" dirty="0"/>
            </a:br>
            <a:br>
              <a:rPr lang="fi-FI" sz="6000" spc="-40" dirty="0"/>
            </a:br>
            <a:r>
              <a:rPr sz="2400" dirty="0"/>
              <a:t>Joanna</a:t>
            </a:r>
            <a:r>
              <a:rPr sz="2400" spc="-35" dirty="0"/>
              <a:t> </a:t>
            </a:r>
            <a:r>
              <a:rPr sz="2400" dirty="0"/>
              <a:t>Pylvänäinen</a:t>
            </a:r>
            <a:r>
              <a:rPr sz="2400" spc="-10" dirty="0"/>
              <a:t> </a:t>
            </a:r>
            <a:br>
              <a:rPr lang="en-US" sz="2400" spc="-10" dirty="0"/>
            </a:br>
            <a:r>
              <a:rPr sz="2400" spc="-10" dirty="0">
                <a:hlinkClick r:id="rId2"/>
              </a:rPr>
              <a:t>joanna.pylvanainen@abo.fi</a:t>
            </a:r>
            <a:br>
              <a:rPr lang="en-US" sz="2400" spc="-10" dirty="0"/>
            </a:br>
            <a:br>
              <a:rPr lang="en-US" sz="2400" spc="-10" dirty="0"/>
            </a:br>
            <a:r>
              <a:rPr lang="en-US" sz="2400" spc="-10" dirty="0"/>
              <a:t>Imaging in immunology course 2024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29240-9057-E6D9-6521-425BB887AD3A}"/>
              </a:ext>
            </a:extLst>
          </p:cNvPr>
          <p:cNvSpPr txBox="1"/>
          <p:nvPr/>
        </p:nvSpPr>
        <p:spPr>
          <a:xfrm>
            <a:off x="1828800" y="6179239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materials from Guillaume Jacquemet, Peter Bankhead, Elnaz Fazeli</a:t>
            </a: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6992BC02-2598-8A6F-2A2B-D94729B8250B}"/>
              </a:ext>
            </a:extLst>
          </p:cNvPr>
          <p:cNvGrpSpPr/>
          <p:nvPr/>
        </p:nvGrpSpPr>
        <p:grpSpPr>
          <a:xfrm>
            <a:off x="3581400" y="401272"/>
            <a:ext cx="1829481" cy="1467152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76BB2058-5A31-6B0D-0FC0-1125651D63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AFC133AA-B6F3-29BA-E845-5A9D704D0B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9F8ACD4-70B2-3266-4974-4AFF4EC0D58A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4749E1F4-1B08-9AF5-8AF7-F8E20CF20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6200"/>
            <a:ext cx="1828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2472D-9805-ADAD-2E43-B112D8A3F4F3}"/>
              </a:ext>
            </a:extLst>
          </p:cNvPr>
          <p:cNvSpPr txBox="1"/>
          <p:nvPr/>
        </p:nvSpPr>
        <p:spPr>
          <a:xfrm>
            <a:off x="1311033" y="133256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Proactive 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E9007-569F-D32F-0274-B35C83B81C3B}"/>
              </a:ext>
            </a:extLst>
          </p:cNvPr>
          <p:cNvSpPr txBox="1"/>
          <p:nvPr/>
        </p:nvSpPr>
        <p:spPr>
          <a:xfrm>
            <a:off x="8610600" y="112429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Pondering cat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Difficult</a:t>
            </a:r>
            <a:r>
              <a:rPr spc="-175" dirty="0"/>
              <a:t> </a:t>
            </a:r>
            <a:r>
              <a:rPr spc="-30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276"/>
            <a:ext cx="7465061" cy="191937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Open image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lang="fi-FI" sz="28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Image6-</a:t>
            </a:r>
            <a:r>
              <a:rPr sz="28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nuclei-low-contrast</a:t>
            </a:r>
            <a:endParaRPr sz="28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Try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segment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nuclei</a:t>
            </a:r>
            <a:endParaRPr sz="2800" dirty="0">
              <a:latin typeface="Calibri"/>
              <a:cs typeface="Calibri"/>
            </a:endParaRPr>
          </a:p>
          <a:p>
            <a:pPr marL="12700" marR="2777490">
              <a:lnSpc>
                <a:spcPct val="239500"/>
              </a:lnSpc>
            </a:pPr>
            <a:r>
              <a:rPr sz="2800" dirty="0">
                <a:latin typeface="Calibri"/>
                <a:cs typeface="Calibri"/>
              </a:rPr>
              <a:t>5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 -&gt;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GO! Your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solution?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1382" y="144860"/>
            <a:ext cx="3713479" cy="2978150"/>
            <a:chOff x="8191382" y="144860"/>
            <a:chExt cx="3713479" cy="2978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382" y="977059"/>
              <a:ext cx="2039348" cy="21454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9698" y="585978"/>
              <a:ext cx="1798827" cy="4541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80078" y="15914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StarDist</a:t>
            </a:r>
            <a:r>
              <a:rPr spc="-185" dirty="0"/>
              <a:t> </a:t>
            </a:r>
            <a:r>
              <a:rPr spc="-3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796" y="1489972"/>
            <a:ext cx="6398261" cy="5496376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image: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Image6-nuclei-low-contrast</a:t>
            </a:r>
            <a:endParaRPr lang="fi-FI" i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spc="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9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</a:t>
            </a:r>
            <a:r>
              <a:rPr i="1" spc="-10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i="1" spc="-7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</a:t>
            </a:r>
            <a:r>
              <a:rPr i="1" spc="-9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i="1" spc="-7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2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5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25" dirty="0"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fi-FI" i="1" spc="-25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endParaRPr lang="fi-FI" i="1" spc="-25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40665" lvl="8" indent="-227965"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40665" lvl="2" indent="-227965"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5907" y="681227"/>
            <a:ext cx="4072128" cy="55915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1139" y="59649"/>
            <a:ext cx="1371600" cy="1101423"/>
            <a:chOff x="4847718" y="5014874"/>
            <a:chExt cx="1976120" cy="15868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718" y="5462694"/>
              <a:ext cx="1082291" cy="11385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6130" y="5278374"/>
              <a:ext cx="897712" cy="2263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44641" y="5029161"/>
              <a:ext cx="1064895" cy="791845"/>
            </a:xfrm>
            <a:custGeom>
              <a:avLst/>
              <a:gdLst/>
              <a:ahLst/>
              <a:cxnLst/>
              <a:rect l="l" t="t" r="r" b="b"/>
              <a:pathLst>
                <a:path w="1064895" h="791845">
                  <a:moveTo>
                    <a:pt x="310210" y="791273"/>
                  </a:moveTo>
                  <a:lnTo>
                    <a:pt x="270332" y="657974"/>
                  </a:lnTo>
                  <a:lnTo>
                    <a:pt x="217976" y="635758"/>
                  </a:lnTo>
                  <a:lnTo>
                    <a:pt x="170845" y="610256"/>
                  </a:lnTo>
                  <a:lnTo>
                    <a:pt x="129091" y="581829"/>
                  </a:lnTo>
                  <a:lnTo>
                    <a:pt x="92867" y="550836"/>
                  </a:lnTo>
                  <a:lnTo>
                    <a:pt x="62323" y="517637"/>
                  </a:lnTo>
                  <a:lnTo>
                    <a:pt x="37613" y="482590"/>
                  </a:lnTo>
                  <a:lnTo>
                    <a:pt x="18888" y="446056"/>
                  </a:lnTo>
                  <a:lnTo>
                    <a:pt x="6299" y="408393"/>
                  </a:lnTo>
                  <a:lnTo>
                    <a:pt x="0" y="369962"/>
                  </a:lnTo>
                  <a:lnTo>
                    <a:pt x="140" y="331121"/>
                  </a:lnTo>
                  <a:lnTo>
                    <a:pt x="6874" y="292230"/>
                  </a:lnTo>
                  <a:lnTo>
                    <a:pt x="20351" y="253649"/>
                  </a:lnTo>
                  <a:lnTo>
                    <a:pt x="40726" y="215738"/>
                  </a:lnTo>
                  <a:lnTo>
                    <a:pt x="68148" y="178854"/>
                  </a:lnTo>
                  <a:lnTo>
                    <a:pt x="97324" y="148430"/>
                  </a:lnTo>
                  <a:lnTo>
                    <a:pt x="130366" y="120638"/>
                  </a:lnTo>
                  <a:lnTo>
                    <a:pt x="166906" y="95546"/>
                  </a:lnTo>
                  <a:lnTo>
                    <a:pt x="206582" y="73220"/>
                  </a:lnTo>
                  <a:lnTo>
                    <a:pt x="249027" y="53727"/>
                  </a:lnTo>
                  <a:lnTo>
                    <a:pt x="293877" y="37133"/>
                  </a:lnTo>
                  <a:lnTo>
                    <a:pt x="340767" y="23506"/>
                  </a:lnTo>
                  <a:lnTo>
                    <a:pt x="389331" y="12913"/>
                  </a:lnTo>
                  <a:lnTo>
                    <a:pt x="439205" y="5419"/>
                  </a:lnTo>
                  <a:lnTo>
                    <a:pt x="490024" y="1092"/>
                  </a:lnTo>
                  <a:lnTo>
                    <a:pt x="541422" y="0"/>
                  </a:lnTo>
                  <a:lnTo>
                    <a:pt x="593035" y="2207"/>
                  </a:lnTo>
                  <a:lnTo>
                    <a:pt x="644498" y="7782"/>
                  </a:lnTo>
                  <a:lnTo>
                    <a:pt x="695445" y="16790"/>
                  </a:lnTo>
                  <a:lnTo>
                    <a:pt x="745512" y="29300"/>
                  </a:lnTo>
                  <a:lnTo>
                    <a:pt x="794334" y="45377"/>
                  </a:lnTo>
                  <a:lnTo>
                    <a:pt x="846690" y="67604"/>
                  </a:lnTo>
                  <a:lnTo>
                    <a:pt x="893821" y="93114"/>
                  </a:lnTo>
                  <a:lnTo>
                    <a:pt x="935575" y="121548"/>
                  </a:lnTo>
                  <a:lnTo>
                    <a:pt x="971799" y="152547"/>
                  </a:lnTo>
                  <a:lnTo>
                    <a:pt x="1002342" y="185752"/>
                  </a:lnTo>
                  <a:lnTo>
                    <a:pt x="1027053" y="220803"/>
                  </a:lnTo>
                  <a:lnTo>
                    <a:pt x="1045778" y="257340"/>
                  </a:lnTo>
                  <a:lnTo>
                    <a:pt x="1058367" y="295005"/>
                  </a:lnTo>
                  <a:lnTo>
                    <a:pt x="1064666" y="333438"/>
                  </a:lnTo>
                  <a:lnTo>
                    <a:pt x="1064525" y="372280"/>
                  </a:lnTo>
                  <a:lnTo>
                    <a:pt x="1057792" y="411171"/>
                  </a:lnTo>
                  <a:lnTo>
                    <a:pt x="1044314" y="449752"/>
                  </a:lnTo>
                  <a:lnTo>
                    <a:pt x="1023940" y="487665"/>
                  </a:lnTo>
                  <a:lnTo>
                    <a:pt x="996518" y="524548"/>
                  </a:lnTo>
                  <a:lnTo>
                    <a:pt x="967704" y="554582"/>
                  </a:lnTo>
                  <a:lnTo>
                    <a:pt x="934898" y="582202"/>
                  </a:lnTo>
                  <a:lnTo>
                    <a:pt x="898444" y="607292"/>
                  </a:lnTo>
                  <a:lnTo>
                    <a:pt x="858690" y="629737"/>
                  </a:lnTo>
                  <a:lnTo>
                    <a:pt x="815981" y="649425"/>
                  </a:lnTo>
                  <a:lnTo>
                    <a:pt x="770664" y="666240"/>
                  </a:lnTo>
                  <a:lnTo>
                    <a:pt x="723085" y="680069"/>
                  </a:lnTo>
                  <a:lnTo>
                    <a:pt x="673590" y="690796"/>
                  </a:lnTo>
                  <a:lnTo>
                    <a:pt x="622525" y="698307"/>
                  </a:lnTo>
                  <a:lnTo>
                    <a:pt x="570236" y="702489"/>
                  </a:lnTo>
                  <a:lnTo>
                    <a:pt x="517070" y="703226"/>
                  </a:lnTo>
                  <a:lnTo>
                    <a:pt x="463372" y="700405"/>
                  </a:lnTo>
                  <a:lnTo>
                    <a:pt x="310210" y="79127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EBEBC89-3E1A-3C37-58BC-1BB392B6D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742" y="3759120"/>
            <a:ext cx="1651160" cy="9580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DF18-A249-5A61-9D8D-AE6210C2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enhancement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4E97-0CF4-3923-73DB-90C81E44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825244"/>
            <a:ext cx="7465061" cy="4708981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Image5-nuclei-high-contrast.tif</a:t>
            </a:r>
          </a:p>
          <a:p>
            <a:endParaRPr lang="en-GB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i="1" dirty="0">
                <a:solidFill>
                  <a:schemeClr val="accent3"/>
                </a:solidFill>
              </a:rPr>
              <a:t>	</a:t>
            </a:r>
          </a:p>
          <a:p>
            <a:r>
              <a:rPr lang="en-GB" i="1" dirty="0">
                <a:solidFill>
                  <a:schemeClr val="accent3"/>
                </a:solidFill>
              </a:rPr>
              <a:t>	How would you highlight the nuclei edges? What is special in 	that region?</a:t>
            </a: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dirty="0"/>
          </a:p>
          <a:p>
            <a:r>
              <a:rPr lang="en-GB" dirty="0"/>
              <a:t>Filters: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 &gt; Variance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i="1" dirty="0">
                <a:solidFill>
                  <a:schemeClr val="accent3"/>
                </a:solidFill>
              </a:rPr>
              <a:t>	</a:t>
            </a:r>
          </a:p>
          <a:p>
            <a:r>
              <a:rPr lang="en-GB" i="1" dirty="0">
                <a:solidFill>
                  <a:schemeClr val="accent3"/>
                </a:solidFill>
              </a:rPr>
              <a:t>	What would make the edge enhancement better?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GB" dirty="0"/>
          </a:p>
        </p:txBody>
      </p:sp>
      <p:pic>
        <p:nvPicPr>
          <p:cNvPr id="4" name="Picture 3" descr="Question Cat">
            <a:extLst>
              <a:ext uri="{FF2B5EF4-FFF2-40B4-BE49-F238E27FC236}">
                <a16:creationId xmlns:a16="http://schemas.microsoft.com/office/drawing/2014/main" id="{AB326C08-DB69-ADDE-13F5-02777E8A4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5637"/>
            <a:ext cx="1371600" cy="1371600"/>
          </a:xfrm>
          <a:prstGeom prst="rect">
            <a:avLst/>
          </a:prstGeom>
        </p:spPr>
      </p:pic>
      <p:pic>
        <p:nvPicPr>
          <p:cNvPr id="5" name="Picture 4" descr="Question Cat">
            <a:extLst>
              <a:ext uri="{FF2B5EF4-FFF2-40B4-BE49-F238E27FC236}">
                <a16:creationId xmlns:a16="http://schemas.microsoft.com/office/drawing/2014/main" id="{2D75A7E7-19A9-FCB7-A4D1-A194AFF1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0616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3502-26D2-66AD-2802-C6451A28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3D images using 3D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81C6-FDAA-787B-D30C-4DFFA3AB1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591799" cy="5663602"/>
          </a:xfrm>
        </p:spPr>
        <p:txBody>
          <a:bodyPr/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sample image 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Image14_PC3_stack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any adjustments and merging needed first (split, merge, adjust brightness…)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image is looking good, go to 3d-viewer: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Plugins -&gt; 3D viewer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 suitable settings for your purpose and click Ok.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coordinates or surrounding box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 -&gt; Show…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sure that Show contents is ticked. This shows your image.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Practice a little how the viewer responses to mouse movements.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take a snapshot of the view: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Take snapshot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ready to do recording go to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Start Freehand Recording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Move the image to your preference.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 ready go to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Stop Freehand Recording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You can now play the movie in a new window (first rendering is slow).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Exporting: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-&gt; Save as -&gt; AVI…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Choose compression (PGN is generally good for online publishing) and frame speed (24 fps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universally accepted film frame rate). 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 saving location and you’re done!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1800" dirty="0">
              <a:latin typeface="Arial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460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749A-CFC3-B722-8676-25F67350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size counts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8F2A81-FEAC-16B5-EDB9-672BC3D0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9" y="1391576"/>
            <a:ext cx="7118739" cy="51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DAC4E-E0D3-24C1-E36C-1440EBD47415}"/>
              </a:ext>
            </a:extLst>
          </p:cNvPr>
          <p:cNvSpPr txBox="1"/>
          <p:nvPr/>
        </p:nvSpPr>
        <p:spPr>
          <a:xfrm>
            <a:off x="8382000" y="6381259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E0138-1DA8-8C27-1E1E-ED8CA989A1BF}"/>
              </a:ext>
            </a:extLst>
          </p:cNvPr>
          <p:cNvSpPr txBox="1"/>
          <p:nvPr/>
        </p:nvSpPr>
        <p:spPr>
          <a:xfrm>
            <a:off x="8801937" y="2214997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Why do we care about pixel size?</a:t>
            </a:r>
          </a:p>
          <a:p>
            <a:endParaRPr lang="en-GB" dirty="0">
              <a:solidFill>
                <a:schemeClr val="accent3"/>
              </a:solidFill>
            </a:endParaRPr>
          </a:p>
          <a:p>
            <a:r>
              <a:rPr lang="en-GB" dirty="0">
                <a:solidFill>
                  <a:schemeClr val="accent3"/>
                </a:solidFill>
              </a:rPr>
              <a:t>What if one pixel = 1 </a:t>
            </a:r>
            <a:r>
              <a:rPr lang="el-GR" dirty="0">
                <a:solidFill>
                  <a:schemeClr val="accent3"/>
                </a:solidFill>
              </a:rPr>
              <a:t>μ</a:t>
            </a:r>
            <a:r>
              <a:rPr lang="en-GB" dirty="0">
                <a:solidFill>
                  <a:schemeClr val="accent3"/>
                </a:solidFill>
              </a:rPr>
              <a:t>m?</a:t>
            </a:r>
          </a:p>
        </p:txBody>
      </p:sp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D6663F37-C0A6-A5FD-7421-4B09EB5C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37" y="72687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1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61" y="420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spc="-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24000" y="17653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FIJI and where to get it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</a:t>
            </a: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view your images in Fiji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up tables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 management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(split and merge, channels tool)</a:t>
            </a:r>
            <a:endParaRPr lang="en-US" sz="2400" kern="1200" spc="-1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Sub-stacks, projections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check that your image has the right dimensions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measurement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measurements (area, intensity, shape...)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Segmentation basics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ROIs and particle analysis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 operations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B140-5D11-BBB7-343E-07F39C2D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52" y="717036"/>
            <a:ext cx="8735695" cy="695960"/>
          </a:xfrm>
        </p:spPr>
        <p:txBody>
          <a:bodyPr/>
          <a:lstStyle/>
          <a:p>
            <a:pPr algn="ctr"/>
            <a:r>
              <a:rPr lang="en-US" dirty="0"/>
              <a:t>What is Fiji??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F9D7A-CF17-A21F-8F15-B1054510B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981200"/>
            <a:ext cx="8305800" cy="1477328"/>
          </a:xfrm>
        </p:spPr>
        <p:txBody>
          <a:bodyPr/>
          <a:lstStyle/>
          <a:p>
            <a:pPr algn="ctr"/>
            <a:r>
              <a:rPr lang="en-US" sz="2400" dirty="0"/>
              <a:t>“Fiji is an image processing package — a "batteries-included" distribution of ImageJ, bundling many plugins which facilitate scientific image analysis.”</a:t>
            </a:r>
          </a:p>
        </p:txBody>
      </p:sp>
      <p:pic>
        <p:nvPicPr>
          <p:cNvPr id="1026" name="Picture 2" descr="Fiji logo">
            <a:extLst>
              <a:ext uri="{FF2B5EF4-FFF2-40B4-BE49-F238E27FC236}">
                <a16:creationId xmlns:a16="http://schemas.microsoft.com/office/drawing/2014/main" id="{F0A16EBF-1937-4917-C491-A5AE4DE3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4" y="56971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C3F20C4-3A7E-B43D-1AC8-EE622D4F5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96" y="3772653"/>
            <a:ext cx="9666408" cy="236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17B0-F793-DAD0-0E85-612CD283A7C6}"/>
              </a:ext>
            </a:extLst>
          </p:cNvPr>
          <p:cNvSpPr txBox="1"/>
          <p:nvPr/>
        </p:nvSpPr>
        <p:spPr>
          <a:xfrm>
            <a:off x="10518098" y="6400800"/>
            <a:ext cx="1673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fiji.sc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4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108178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30" dirty="0" err="1"/>
              <a:t>Check</a:t>
            </a:r>
            <a:r>
              <a:rPr lang="fi-FI" spc="-30" dirty="0"/>
              <a:t> </a:t>
            </a:r>
            <a:r>
              <a:rPr lang="fi-FI" spc="-30" dirty="0" err="1"/>
              <a:t>settings</a:t>
            </a:r>
            <a:r>
              <a:rPr lang="fi-FI" spc="-30" dirty="0"/>
              <a:t> and i</a:t>
            </a:r>
            <a:r>
              <a:rPr spc="-30" dirty="0" err="1"/>
              <a:t>nstall</a:t>
            </a:r>
            <a:r>
              <a:rPr spc="-150" dirty="0"/>
              <a:t> </a:t>
            </a:r>
            <a:r>
              <a:rPr lang="fi-FI" spc="-150" dirty="0" err="1"/>
              <a:t>more</a:t>
            </a:r>
            <a:r>
              <a:rPr lang="fi-FI" spc="-150" dirty="0"/>
              <a:t> </a:t>
            </a:r>
            <a:r>
              <a:rPr dirty="0"/>
              <a:t>Fiji</a:t>
            </a:r>
            <a:r>
              <a:rPr spc="-165" dirty="0"/>
              <a:t> </a:t>
            </a:r>
            <a:r>
              <a:rPr spc="-10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276"/>
            <a:ext cx="1561465" cy="5283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E7753-FA55-0E69-8B61-692878F0F722}"/>
              </a:ext>
            </a:extLst>
          </p:cNvPr>
          <p:cNvSpPr txBox="1"/>
          <p:nvPr/>
        </p:nvSpPr>
        <p:spPr>
          <a:xfrm>
            <a:off x="916938" y="1709276"/>
            <a:ext cx="906526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800" spc="-10" dirty="0">
                <a:latin typeface="Calibri"/>
                <a:cs typeface="Calibri"/>
              </a:rPr>
              <a:t>ImageJ was setup to </a:t>
            </a:r>
            <a:r>
              <a:rPr lang="en-US" sz="1800" spc="-10" dirty="0" err="1">
                <a:latin typeface="Calibri"/>
                <a:cs typeface="Calibri"/>
              </a:rPr>
              <a:t>analyse</a:t>
            </a:r>
            <a:r>
              <a:rPr lang="en-US" sz="1800" spc="-10" dirty="0">
                <a:latin typeface="Calibri"/>
                <a:cs typeface="Calibri"/>
              </a:rPr>
              <a:t> dark particles on white background, still causing issues during workflows. Most analysis these days is of fluorescent particles/organelles on black background. </a:t>
            </a:r>
            <a:r>
              <a:rPr lang="en-US" sz="1800" spc="-10" dirty="0" err="1">
                <a:latin typeface="Calibri"/>
                <a:cs typeface="Calibri"/>
              </a:rPr>
              <a:t>iJ</a:t>
            </a:r>
            <a:r>
              <a:rPr lang="en-US" sz="1800" spc="-10" dirty="0">
                <a:latin typeface="Calibri"/>
                <a:cs typeface="Calibri"/>
              </a:rPr>
              <a:t> needs to know whether to aggregate bright or dark pixels for particle detection!</a:t>
            </a: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Process...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binary...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options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“black background”</a:t>
            </a:r>
            <a:endParaRPr lang="en-GB" sz="1800" i="1" spc="-1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lang="en-GB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1800" spc="-10" dirty="0">
                <a:latin typeface="Calibri"/>
                <a:cs typeface="Calibri"/>
              </a:rPr>
              <a:t>To enable additional Plugins, choose </a:t>
            </a:r>
          </a:p>
          <a:p>
            <a:pPr marL="12700" lvl="6">
              <a:spcBef>
                <a:spcPts val="760"/>
              </a:spcBef>
              <a:tabLst>
                <a:tab pos="241300" algn="l"/>
              </a:tabLst>
            </a:pPr>
            <a:r>
              <a:rPr lang="en-GB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		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Help › Update…, then click the “Manage update sites” button.</a:t>
            </a:r>
            <a:endParaRPr lang="en-GB" sz="180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r>
              <a:rPr lang="en-GB" spc="-10" dirty="0">
                <a:latin typeface="Calibri"/>
                <a:cs typeface="Calibri"/>
              </a:rPr>
              <a:t>Please activate the following update sites</a:t>
            </a: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pc="-10" dirty="0" err="1">
                <a:latin typeface="Calibri"/>
                <a:cs typeface="Calibri"/>
              </a:rPr>
              <a:t>MorpholibJ</a:t>
            </a:r>
            <a:endParaRPr lang="en-GB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1800" spc="-10" dirty="0">
                <a:latin typeface="Calibri"/>
                <a:cs typeface="Calibri"/>
              </a:rPr>
              <a:t>3D image suite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026B-0693-F314-9DC1-03ADFF2B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987800"/>
            <a:ext cx="21590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953406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63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3000</TotalTime>
  <Words>2860</Words>
  <Application>Microsoft Macintosh PowerPoint</Application>
  <PresentationFormat>Widescreen</PresentationFormat>
  <Paragraphs>515</Paragraphs>
  <Slides>54</Slides>
  <Notes>24</Notes>
  <HiddenSlides>11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ArialMT</vt:lpstr>
      <vt:lpstr>BlinkMacSystemFont</vt:lpstr>
      <vt:lpstr>Calibri</vt:lpstr>
      <vt:lpstr>Gautami</vt:lpstr>
      <vt:lpstr>Helvetica Neue</vt:lpstr>
      <vt:lpstr>MuseoSans</vt:lpstr>
      <vt:lpstr>Roboto</vt:lpstr>
      <vt:lpstr>Office Theme</vt:lpstr>
      <vt:lpstr>WELCOME!  Please install Fiji: https://fiji.sc/ </vt:lpstr>
      <vt:lpstr>Image analysis in immunology</vt:lpstr>
      <vt:lpstr>Image analysis in immunology</vt:lpstr>
      <vt:lpstr>Image analysis in immunology</vt:lpstr>
      <vt:lpstr>Image analysis using FIJI   Joanna Pylvänäinen  joanna.pylvanainen@abo.fi  Imaging in immunology course 2024</vt:lpstr>
      <vt:lpstr>Contents</vt:lpstr>
      <vt:lpstr>What is Fiji?? </vt:lpstr>
      <vt:lpstr>Check settings and install more Fiji Plugins</vt:lpstr>
      <vt:lpstr>Common steps in image analysis</vt:lpstr>
      <vt:lpstr>Image analysis pipelines</vt:lpstr>
      <vt:lpstr>CLIJ demo</vt:lpstr>
      <vt:lpstr>Common steps in image analysis</vt:lpstr>
      <vt:lpstr>What is an image?</vt:lpstr>
      <vt:lpstr>Bit depth</vt:lpstr>
      <vt:lpstr>Image dimensionality</vt:lpstr>
      <vt:lpstr>Image dimensionality</vt:lpstr>
      <vt:lpstr>Open image and inspect</vt:lpstr>
      <vt:lpstr>Look up tables (LUTs)</vt:lpstr>
      <vt:lpstr>Channel merging</vt:lpstr>
      <vt:lpstr>N-dimensional images</vt:lpstr>
      <vt:lpstr>Image calibration</vt:lpstr>
      <vt:lpstr>Image calibration</vt:lpstr>
      <vt:lpstr>Common steps in image analysis</vt:lpstr>
      <vt:lpstr>Image filtering</vt:lpstr>
      <vt:lpstr>Linear filter demo</vt:lpstr>
      <vt:lpstr>Noise reduction</vt:lpstr>
      <vt:lpstr>Correct uneven background</vt:lpstr>
      <vt:lpstr>Common steps in image analysis</vt:lpstr>
      <vt:lpstr>Line measurement</vt:lpstr>
      <vt:lpstr>Basic measurements</vt:lpstr>
      <vt:lpstr>Intensity measurements</vt:lpstr>
      <vt:lpstr>Common steps in image analysis</vt:lpstr>
      <vt:lpstr>Segmentation</vt:lpstr>
      <vt:lpstr>Manual thresholding vs. auto-thresholding</vt:lpstr>
      <vt:lpstr>Global / local thresholding</vt:lpstr>
      <vt:lpstr>Segmentation</vt:lpstr>
      <vt:lpstr>Binary operations</vt:lpstr>
      <vt:lpstr>PowerPoint Presentation</vt:lpstr>
      <vt:lpstr>ROIs and particle analysis</vt:lpstr>
      <vt:lpstr>Analyze particles</vt:lpstr>
      <vt:lpstr>Exercise 1 – 3D analysis</vt:lpstr>
      <vt:lpstr>Exercise – 3D analysis</vt:lpstr>
      <vt:lpstr>PowerPoint Presentation</vt:lpstr>
      <vt:lpstr>Add scale bar in Fiji</vt:lpstr>
      <vt:lpstr>Image saving</vt:lpstr>
      <vt:lpstr>Weka segmentation</vt:lpstr>
      <vt:lpstr>PowerPoint Presentation</vt:lpstr>
      <vt:lpstr>Don’t try your luck</vt:lpstr>
      <vt:lpstr>Don’t try your luck</vt:lpstr>
      <vt:lpstr>Difficult thresholding</vt:lpstr>
      <vt:lpstr>StarDist segmentation</vt:lpstr>
      <vt:lpstr>Feature enhancement</vt:lpstr>
      <vt:lpstr>Viewing 3D images using 3D viewer</vt:lpstr>
      <vt:lpstr>Pixel size counts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microscopy</dc:title>
  <dc:creator>Joanna Pylvänäinen</dc:creator>
  <cp:lastModifiedBy>Joanna Pylvänäinen</cp:lastModifiedBy>
  <cp:revision>4</cp:revision>
  <dcterms:created xsi:type="dcterms:W3CDTF">2022-11-20T14:58:28Z</dcterms:created>
  <dcterms:modified xsi:type="dcterms:W3CDTF">2024-05-19T20:33:42Z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2022-11-20T00:00:00Z</vt:filetime>
  </property>
  <property fmtid="{D5CDD505-2E9C-101B-9397-08002B2CF9AE}" pid="5" name="Producer">
    <vt:lpwstr>Microsoft® PowerPoint® for Microsoft 365</vt:lpwstr>
  </property>
</Properties>
</file>